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9" r:id="rId11"/>
    <p:sldId id="270" r:id="rId12"/>
    <p:sldId id="271" r:id="rId13"/>
    <p:sldId id="273" r:id="rId14"/>
    <p:sldId id="272" r:id="rId15"/>
    <p:sldId id="266" r:id="rId16"/>
    <p:sldId id="276" r:id="rId17"/>
    <p:sldId id="277" r:id="rId18"/>
    <p:sldId id="274" r:id="rId19"/>
    <p:sldId id="278" r:id="rId20"/>
    <p:sldId id="275" r:id="rId2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5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ohn\My%20Documents\Nuffield%20wealth%20Dec%202010\Nuffield%20wealth\Personal%20wealth%201950%20to%20200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hillsj1\Local%20Settings\Temporary%20Internet%20Files\Content.Outlook\WXM8VDYB\2%2018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tamas\Desktop\2_19b_JH_present_210110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amas\Local%20Settings\Temporary%20Internet%20Files\Content.Outlook\001HR6MP\8_2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Documents\Francesca\Wealth\FB_papers1\Trends_note\Trends_Panel\Wealth_characteristics_pan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Documents\Francesca\Wealth\FB_papers1\Trends_note\Trends_Panel\Wealth_characteristics_pan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97911052123371E-2"/>
          <c:y val="8.6083337402448931E-2"/>
          <c:w val="0.90520754350150678"/>
          <c:h val="0.70041182395879065"/>
        </c:manualLayout>
      </c:layout>
      <c:lineChart>
        <c:grouping val="standard"/>
        <c:varyColors val="0"/>
        <c:ser>
          <c:idx val="0"/>
          <c:order val="0"/>
          <c:tx>
            <c:strRef>
              <c:f>Sheet1!$J$20:$J$21</c:f>
              <c:strCache>
                <c:ptCount val="1"/>
                <c:pt idx="0">
                  <c:v>Marketable (IR)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Sheet1!$J$22:$J$33</c:f>
              <c:numCache>
                <c:formatCode>General</c:formatCode>
                <c:ptCount val="12"/>
                <c:pt idx="6" formatCode="0">
                  <c:v>223.85755454919718</c:v>
                </c:pt>
                <c:pt idx="7" formatCode="0">
                  <c:v>240.2158348951497</c:v>
                </c:pt>
                <c:pt idx="8" formatCode="0">
                  <c:v>293.53847125023685</c:v>
                </c:pt>
                <c:pt idx="9" formatCode="0">
                  <c:v>274.52520640531543</c:v>
                </c:pt>
                <c:pt idx="10" formatCode="0">
                  <c:v>319.70245757183835</c:v>
                </c:pt>
                <c:pt idx="11" formatCode="0">
                  <c:v>399.1043476458027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Sheet1!$K$20:$K$21</c:f>
              <c:strCache>
                <c:ptCount val="1"/>
                <c:pt idx="0">
                  <c:v>With private pens (IR)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Sheet1!$K$22:$K$33</c:f>
              <c:numCache>
                <c:formatCode>General</c:formatCode>
                <c:ptCount val="12"/>
                <c:pt idx="6" formatCode="0">
                  <c:v>288.18443804034581</c:v>
                </c:pt>
                <c:pt idx="7" formatCode="0">
                  <c:v>331.43703801989165</c:v>
                </c:pt>
                <c:pt idx="8" formatCode="0">
                  <c:v>391.03392526166829</c:v>
                </c:pt>
                <c:pt idx="9" formatCode="0">
                  <c:v>381.98961904683864</c:v>
                </c:pt>
                <c:pt idx="10" formatCode="0">
                  <c:v>452.00725423513592</c:v>
                </c:pt>
                <c:pt idx="11" formatCode="0">
                  <c:v>530.27850386505304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Sheet1!$L$20:$L$21</c:f>
              <c:strCache>
                <c:ptCount val="1"/>
                <c:pt idx="0">
                  <c:v>With pensions (IR)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Sheet1!$L$22:$L$33</c:f>
              <c:numCache>
                <c:formatCode>General</c:formatCode>
                <c:ptCount val="12"/>
                <c:pt idx="6" formatCode="0">
                  <c:v>433.13434884040066</c:v>
                </c:pt>
                <c:pt idx="7" formatCode="0">
                  <c:v>463.29314071837786</c:v>
                </c:pt>
                <c:pt idx="8" formatCode="0">
                  <c:v>503.60961136839074</c:v>
                </c:pt>
                <c:pt idx="9" formatCode="0">
                  <c:v>508.68306999097194</c:v>
                </c:pt>
                <c:pt idx="10" formatCode="0">
                  <c:v>567.31313739525297</c:v>
                </c:pt>
                <c:pt idx="11" formatCode="0">
                  <c:v>638.24799171968152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Sheet1!$M$20:$M$21</c:f>
              <c:strCache>
                <c:ptCount val="1"/>
                <c:pt idx="0">
                  <c:v>Marketable (BO)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Sheet1!$M$22:$M$33</c:f>
              <c:numCache>
                <c:formatCode>0</c:formatCode>
                <c:ptCount val="12"/>
                <c:pt idx="0">
                  <c:v>281.03396453261195</c:v>
                </c:pt>
                <c:pt idx="1">
                  <c:v>227.80913288866179</c:v>
                </c:pt>
                <c:pt idx="2">
                  <c:v>221.73461138699619</c:v>
                </c:pt>
                <c:pt idx="3">
                  <c:v>220.96522514489519</c:v>
                </c:pt>
                <c:pt idx="4">
                  <c:v>196.92045806252025</c:v>
                </c:pt>
                <c:pt idx="5">
                  <c:v>174.48016717111614</c:v>
                </c:pt>
                <c:pt idx="6">
                  <c:v>170.38047207355564</c:v>
                </c:pt>
                <c:pt idx="7">
                  <c:v>199.60857811022836</c:v>
                </c:pt>
                <c:pt idx="8">
                  <c:v>234.40993331381085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Sheet1!$N$20:$N$21</c:f>
              <c:strCache>
                <c:ptCount val="1"/>
                <c:pt idx="0">
                  <c:v>With private pens (BO)</c:v>
                </c:pt>
              </c:strCache>
            </c:strRef>
          </c:tx>
          <c:spPr>
            <a:ln w="25400">
              <a:solidFill>
                <a:srgbClr val="0070C0"/>
              </a:solidFill>
              <a:prstDash val="dash"/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Sheet1!$N$22:$N$33</c:f>
              <c:numCache>
                <c:formatCode>0</c:formatCode>
                <c:ptCount val="12"/>
                <c:pt idx="0">
                  <c:v>293.05680793507668</c:v>
                </c:pt>
                <c:pt idx="1">
                  <c:v>245.76706003078505</c:v>
                </c:pt>
                <c:pt idx="2">
                  <c:v>245.21692266235425</c:v>
                </c:pt>
                <c:pt idx="3">
                  <c:v>252.17342844404772</c:v>
                </c:pt>
                <c:pt idx="4">
                  <c:v>230.57876818322507</c:v>
                </c:pt>
                <c:pt idx="5">
                  <c:v>214.77365368216653</c:v>
                </c:pt>
                <c:pt idx="6">
                  <c:v>236.68004665843472</c:v>
                </c:pt>
                <c:pt idx="7">
                  <c:v>296.27541063362838</c:v>
                </c:pt>
                <c:pt idx="8">
                  <c:v>342.42647948474695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Sheet1!$O$20:$O$21</c:f>
              <c:strCache>
                <c:ptCount val="1"/>
                <c:pt idx="0">
                  <c:v>With pensions (BO)</c:v>
                </c:pt>
              </c:strCache>
            </c:strRef>
          </c:tx>
          <c:spPr>
            <a:ln w="317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Sheet1!$I$22:$I$33</c:f>
              <c:numCache>
                <c:formatCode>General</c:formatCode>
                <c:ptCount val="12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</c:numCache>
            </c:numRef>
          </c:cat>
          <c:val>
            <c:numRef>
              <c:f>Sheet1!$O$22:$O$33</c:f>
              <c:numCache>
                <c:formatCode>0</c:formatCode>
                <c:ptCount val="12"/>
                <c:pt idx="0">
                  <c:v>357.67959122332667</c:v>
                </c:pt>
                <c:pt idx="1">
                  <c:v>318.62493586454701</c:v>
                </c:pt>
                <c:pt idx="2">
                  <c:v>318.35854794625823</c:v>
                </c:pt>
                <c:pt idx="3">
                  <c:v>342.45430227374072</c:v>
                </c:pt>
                <c:pt idx="4">
                  <c:v>313.17703497369229</c:v>
                </c:pt>
                <c:pt idx="5">
                  <c:v>319.25560126315401</c:v>
                </c:pt>
                <c:pt idx="6">
                  <c:v>339.81748318924383</c:v>
                </c:pt>
                <c:pt idx="7">
                  <c:v>412.01576744674617</c:v>
                </c:pt>
                <c:pt idx="8">
                  <c:v>451.95104886521199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702656"/>
        <c:axId val="125366656"/>
      </c:lineChart>
      <c:catAx>
        <c:axId val="123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366656"/>
        <c:crosses val="autoZero"/>
        <c:auto val="1"/>
        <c:lblAlgn val="ctr"/>
        <c:lblOffset val="100"/>
        <c:noMultiLvlLbl val="0"/>
      </c:catAx>
      <c:valAx>
        <c:axId val="12536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3702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375043088590156"/>
          <c:y val="7.5141242937853112E-2"/>
          <c:w val="0.87073422957600954"/>
          <c:h val="0.79943502824858903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7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9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100"/>
            <c:invertIfNegative val="0"/>
            <c:bubble3D val="0"/>
            <c:spPr>
              <a:solidFill>
                <a:schemeClr val="bg1"/>
              </a:solidFill>
              <a:ln w="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10"/>
              <c:layout/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P10 = £7,390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9.3836770920698274E-3"/>
                  <c:y val="-2.6827527914942841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P30 = £45,450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6.3773827651073933E-4"/>
                  <c:y val="-3.2166733395613385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P50 = £145,420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0"/>
              <c:layout>
                <c:manualLayout>
                  <c:x val="-2.2077860743105211E-2"/>
                  <c:y val="-5.4666666666666523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P70 = £251,350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0"/>
              <c:layout>
                <c:manualLayout>
                  <c:x val="-6.626886737399823E-2"/>
                  <c:y val="-2.3146225365896993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P90 = £491,000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'C:\Documents and Settings\tamas\Local Settings\Temp\[NEP_Chap_2_2_8_to_2_20.xls]data_2.17_2.18_2.19b'!$E$4:$E$104</c:f>
              <c:numCache>
                <c:formatCode>General</c:formatCode>
                <c:ptCount val="101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'C:\Documents and Settings\tamas\Local Settings\Temp\[NEP_Chap_2_2_8_to_2_20.xls]data_2.17_2.18_2.19b'!$F$4:$F$104</c:f>
              <c:numCache>
                <c:formatCode>General</c:formatCode>
                <c:ptCount val="101"/>
                <c:pt idx="0">
                  <c:v>0</c:v>
                </c:pt>
                <c:pt idx="1">
                  <c:v>-9567.8052999999836</c:v>
                </c:pt>
                <c:pt idx="2">
                  <c:v>-496.86109999999974</c:v>
                </c:pt>
                <c:pt idx="3">
                  <c:v>1813.3319999999999</c:v>
                </c:pt>
                <c:pt idx="4">
                  <c:v>2461.2679999999987</c:v>
                </c:pt>
                <c:pt idx="5">
                  <c:v>2540</c:v>
                </c:pt>
                <c:pt idx="6">
                  <c:v>2915</c:v>
                </c:pt>
                <c:pt idx="7">
                  <c:v>3750</c:v>
                </c:pt>
                <c:pt idx="8">
                  <c:v>5020</c:v>
                </c:pt>
                <c:pt idx="9">
                  <c:v>6580</c:v>
                </c:pt>
                <c:pt idx="10">
                  <c:v>7386.3334999999997</c:v>
                </c:pt>
                <c:pt idx="11">
                  <c:v>7700</c:v>
                </c:pt>
                <c:pt idx="12">
                  <c:v>8330.1103000000003</c:v>
                </c:pt>
                <c:pt idx="13">
                  <c:v>9431</c:v>
                </c:pt>
                <c:pt idx="14">
                  <c:v>10966.541599999999</c:v>
                </c:pt>
                <c:pt idx="15">
                  <c:v>12669</c:v>
                </c:pt>
                <c:pt idx="16">
                  <c:v>14420.896899999985</c:v>
                </c:pt>
                <c:pt idx="17">
                  <c:v>15002</c:v>
                </c:pt>
                <c:pt idx="18">
                  <c:v>15650</c:v>
                </c:pt>
                <c:pt idx="19">
                  <c:v>16877.119399999967</c:v>
                </c:pt>
                <c:pt idx="20">
                  <c:v>18600</c:v>
                </c:pt>
                <c:pt idx="21">
                  <c:v>21327.429100000001</c:v>
                </c:pt>
                <c:pt idx="22">
                  <c:v>24007.999</c:v>
                </c:pt>
                <c:pt idx="23">
                  <c:v>25295.256699999998</c:v>
                </c:pt>
                <c:pt idx="24">
                  <c:v>27200</c:v>
                </c:pt>
                <c:pt idx="25">
                  <c:v>30000</c:v>
                </c:pt>
                <c:pt idx="26">
                  <c:v>33065.337</c:v>
                </c:pt>
                <c:pt idx="27">
                  <c:v>35514.653000000006</c:v>
                </c:pt>
                <c:pt idx="28">
                  <c:v>38315.9925</c:v>
                </c:pt>
                <c:pt idx="29">
                  <c:v>41652.400000000001</c:v>
                </c:pt>
                <c:pt idx="30">
                  <c:v>45450</c:v>
                </c:pt>
                <c:pt idx="31">
                  <c:v>49640.339</c:v>
                </c:pt>
                <c:pt idx="32">
                  <c:v>53958</c:v>
                </c:pt>
                <c:pt idx="33">
                  <c:v>58758.325000000004</c:v>
                </c:pt>
                <c:pt idx="34">
                  <c:v>63297.143000000004</c:v>
                </c:pt>
                <c:pt idx="35">
                  <c:v>67367.894700000004</c:v>
                </c:pt>
                <c:pt idx="36">
                  <c:v>72497</c:v>
                </c:pt>
                <c:pt idx="37">
                  <c:v>78150</c:v>
                </c:pt>
                <c:pt idx="38">
                  <c:v>83400</c:v>
                </c:pt>
                <c:pt idx="39">
                  <c:v>88269</c:v>
                </c:pt>
                <c:pt idx="40">
                  <c:v>93760.667000000001</c:v>
                </c:pt>
                <c:pt idx="41">
                  <c:v>98127.060799999992</c:v>
                </c:pt>
                <c:pt idx="42">
                  <c:v>103524.73759999991</c:v>
                </c:pt>
                <c:pt idx="43">
                  <c:v>108800</c:v>
                </c:pt>
                <c:pt idx="44">
                  <c:v>113900</c:v>
                </c:pt>
                <c:pt idx="45">
                  <c:v>119352</c:v>
                </c:pt>
                <c:pt idx="46">
                  <c:v>124269.001</c:v>
                </c:pt>
                <c:pt idx="47">
                  <c:v>129552.3992</c:v>
                </c:pt>
                <c:pt idx="48">
                  <c:v>134946.66500000001</c:v>
                </c:pt>
                <c:pt idx="49">
                  <c:v>140100</c:v>
                </c:pt>
                <c:pt idx="50">
                  <c:v>145417</c:v>
                </c:pt>
                <c:pt idx="51">
                  <c:v>149929</c:v>
                </c:pt>
                <c:pt idx="52">
                  <c:v>155000</c:v>
                </c:pt>
                <c:pt idx="53">
                  <c:v>159666.14785992249</c:v>
                </c:pt>
                <c:pt idx="54">
                  <c:v>164946</c:v>
                </c:pt>
                <c:pt idx="55">
                  <c:v>169692.7444794953</c:v>
                </c:pt>
                <c:pt idx="56">
                  <c:v>174963.11918667532</c:v>
                </c:pt>
                <c:pt idx="57">
                  <c:v>179500</c:v>
                </c:pt>
                <c:pt idx="58">
                  <c:v>184187</c:v>
                </c:pt>
                <c:pt idx="59">
                  <c:v>189201</c:v>
                </c:pt>
                <c:pt idx="60">
                  <c:v>194613.59439999983</c:v>
                </c:pt>
                <c:pt idx="61">
                  <c:v>199500</c:v>
                </c:pt>
                <c:pt idx="62">
                  <c:v>204850</c:v>
                </c:pt>
                <c:pt idx="63">
                  <c:v>210035.99599999998</c:v>
                </c:pt>
                <c:pt idx="64">
                  <c:v>215120</c:v>
                </c:pt>
                <c:pt idx="65">
                  <c:v>220422.76870000004</c:v>
                </c:pt>
                <c:pt idx="66">
                  <c:v>226000</c:v>
                </c:pt>
                <c:pt idx="67">
                  <c:v>232000</c:v>
                </c:pt>
                <c:pt idx="68">
                  <c:v>238630</c:v>
                </c:pt>
                <c:pt idx="69">
                  <c:v>244703.12410000002</c:v>
                </c:pt>
                <c:pt idx="70">
                  <c:v>251352.00200000001</c:v>
                </c:pt>
                <c:pt idx="71">
                  <c:v>257649</c:v>
                </c:pt>
                <c:pt idx="72">
                  <c:v>265387</c:v>
                </c:pt>
                <c:pt idx="73">
                  <c:v>271847.01</c:v>
                </c:pt>
                <c:pt idx="74">
                  <c:v>278596</c:v>
                </c:pt>
                <c:pt idx="75">
                  <c:v>286300</c:v>
                </c:pt>
                <c:pt idx="76">
                  <c:v>294800</c:v>
                </c:pt>
                <c:pt idx="77">
                  <c:v>302370</c:v>
                </c:pt>
                <c:pt idx="78">
                  <c:v>311818.6715</c:v>
                </c:pt>
                <c:pt idx="79">
                  <c:v>320700</c:v>
                </c:pt>
                <c:pt idx="80">
                  <c:v>332300</c:v>
                </c:pt>
                <c:pt idx="81">
                  <c:v>343043</c:v>
                </c:pt>
                <c:pt idx="82">
                  <c:v>355400</c:v>
                </c:pt>
                <c:pt idx="83">
                  <c:v>367850</c:v>
                </c:pt>
                <c:pt idx="84">
                  <c:v>381752</c:v>
                </c:pt>
                <c:pt idx="85">
                  <c:v>394441</c:v>
                </c:pt>
                <c:pt idx="86">
                  <c:v>411437.2</c:v>
                </c:pt>
                <c:pt idx="87">
                  <c:v>429100</c:v>
                </c:pt>
                <c:pt idx="88">
                  <c:v>451900</c:v>
                </c:pt>
                <c:pt idx="89">
                  <c:v>471500</c:v>
                </c:pt>
                <c:pt idx="90">
                  <c:v>491003.26260000002</c:v>
                </c:pt>
                <c:pt idx="91">
                  <c:v>519000</c:v>
                </c:pt>
                <c:pt idx="92">
                  <c:v>549331</c:v>
                </c:pt>
                <c:pt idx="93">
                  <c:v>583984</c:v>
                </c:pt>
                <c:pt idx="94">
                  <c:v>629300</c:v>
                </c:pt>
                <c:pt idx="95">
                  <c:v>696029.99100000004</c:v>
                </c:pt>
                <c:pt idx="96">
                  <c:v>781000</c:v>
                </c:pt>
                <c:pt idx="97">
                  <c:v>899500</c:v>
                </c:pt>
                <c:pt idx="98">
                  <c:v>1105530</c:v>
                </c:pt>
                <c:pt idx="99">
                  <c:v>1499850</c:v>
                </c:pt>
                <c:pt idx="100">
                  <c:v>11347040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43232"/>
        <c:axId val="189389824"/>
      </c:barChart>
      <c:catAx>
        <c:axId val="189343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b="1"/>
                  <a:t>Percentile</a:t>
                </a:r>
              </a:p>
            </c:rich>
          </c:tx>
          <c:layout>
            <c:manualLayout>
              <c:xMode val="edge"/>
              <c:yMode val="edge"/>
              <c:x val="0.50982419855222338"/>
              <c:y val="0.945762711864406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38982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89389824"/>
        <c:scaling>
          <c:orientation val="minMax"/>
          <c:max val="25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343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2450879007262"/>
          <c:y val="3.898305084745763E-2"/>
          <c:w val="0.87073422957601065"/>
          <c:h val="0.813559322033900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data_2.17_2.18_2.19b!$B$4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7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9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Lbls>
            <c:dLbl>
              <c:idx val="10"/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P10=  £8,820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1.5588434072421359E-2"/>
                  <c:y val="-1.2176698251701519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P30= £73,450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2.1713935189320198E-4"/>
                  <c:y val="-3.9242848881178113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Median= £204,500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0"/>
              <c:layout>
                <c:manualLayout>
                  <c:x val="-1.0702472945793845E-2"/>
                  <c:y val="-5.1589305574090694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P70= £389,000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0"/>
              <c:layout>
                <c:manualLayout>
                  <c:x val="-5.9029984230254434E-2"/>
                  <c:y val="-1.8491925797411686E-3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GB" b="1"/>
                      <a:t>P90= £853,100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data_2.17_2.18_2.19b!$A$4:$A$103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data_2.17_2.18_2.19b!$B$5:$B$103</c:f>
              <c:numCache>
                <c:formatCode>_-* #,##0_-;\-* #,##0_-;_-* "-"??_-;_-@_-</c:formatCode>
                <c:ptCount val="99"/>
                <c:pt idx="0">
                  <c:v>-3844.4285000000018</c:v>
                </c:pt>
                <c:pt idx="1">
                  <c:v>1420.6699999999998</c:v>
                </c:pt>
                <c:pt idx="2">
                  <c:v>2388</c:v>
                </c:pt>
                <c:pt idx="3">
                  <c:v>2550</c:v>
                </c:pt>
                <c:pt idx="4">
                  <c:v>3130</c:v>
                </c:pt>
                <c:pt idx="5">
                  <c:v>4503.3240000000014</c:v>
                </c:pt>
                <c:pt idx="6">
                  <c:v>6272.6655000000301</c:v>
                </c:pt>
                <c:pt idx="7">
                  <c:v>7340.8572000000004</c:v>
                </c:pt>
                <c:pt idx="8">
                  <c:v>7764.5316000000003</c:v>
                </c:pt>
                <c:pt idx="9">
                  <c:v>8816.6659999998919</c:v>
                </c:pt>
                <c:pt idx="10">
                  <c:v>10750</c:v>
                </c:pt>
                <c:pt idx="11">
                  <c:v>12870.6</c:v>
                </c:pt>
                <c:pt idx="12">
                  <c:v>14600</c:v>
                </c:pt>
                <c:pt idx="13">
                  <c:v>15120</c:v>
                </c:pt>
                <c:pt idx="14">
                  <c:v>16311.665000000001</c:v>
                </c:pt>
                <c:pt idx="15">
                  <c:v>18201.071634384996</c:v>
                </c:pt>
                <c:pt idx="16">
                  <c:v>21135.71316652</c:v>
                </c:pt>
                <c:pt idx="17">
                  <c:v>24305.337235299023</c:v>
                </c:pt>
                <c:pt idx="18">
                  <c:v>25900</c:v>
                </c:pt>
                <c:pt idx="19">
                  <c:v>28620</c:v>
                </c:pt>
                <c:pt idx="20">
                  <c:v>31800</c:v>
                </c:pt>
                <c:pt idx="21">
                  <c:v>35505</c:v>
                </c:pt>
                <c:pt idx="22">
                  <c:v>39170.543181800975</c:v>
                </c:pt>
                <c:pt idx="23">
                  <c:v>42717.487168</c:v>
                </c:pt>
                <c:pt idx="24">
                  <c:v>46611</c:v>
                </c:pt>
                <c:pt idx="25">
                  <c:v>50642.4083808</c:v>
                </c:pt>
                <c:pt idx="26">
                  <c:v>56321.001000000004</c:v>
                </c:pt>
                <c:pt idx="27">
                  <c:v>61383.908041600007</c:v>
                </c:pt>
                <c:pt idx="28">
                  <c:v>66319.521907200004</c:v>
                </c:pt>
                <c:pt idx="29">
                  <c:v>73452</c:v>
                </c:pt>
                <c:pt idx="30">
                  <c:v>79034.046506634229</c:v>
                </c:pt>
                <c:pt idx="31">
                  <c:v>85011.1342</c:v>
                </c:pt>
                <c:pt idx="32">
                  <c:v>90964</c:v>
                </c:pt>
                <c:pt idx="33">
                  <c:v>97245.171100000487</c:v>
                </c:pt>
                <c:pt idx="34">
                  <c:v>104083</c:v>
                </c:pt>
                <c:pt idx="35">
                  <c:v>110338.76097967837</c:v>
                </c:pt>
                <c:pt idx="36">
                  <c:v>117200</c:v>
                </c:pt>
                <c:pt idx="37">
                  <c:v>123400</c:v>
                </c:pt>
                <c:pt idx="38">
                  <c:v>129654.91079999997</c:v>
                </c:pt>
                <c:pt idx="39">
                  <c:v>135907.02226894605</c:v>
                </c:pt>
                <c:pt idx="40">
                  <c:v>142785</c:v>
                </c:pt>
                <c:pt idx="41">
                  <c:v>149364.53587664332</c:v>
                </c:pt>
                <c:pt idx="42">
                  <c:v>155730</c:v>
                </c:pt>
                <c:pt idx="43">
                  <c:v>162607.78657347523</c:v>
                </c:pt>
                <c:pt idx="44">
                  <c:v>169710.35271399881</c:v>
                </c:pt>
                <c:pt idx="45">
                  <c:v>176000</c:v>
                </c:pt>
                <c:pt idx="46">
                  <c:v>182728.07680000001</c:v>
                </c:pt>
                <c:pt idx="47">
                  <c:v>190319.18807067504</c:v>
                </c:pt>
                <c:pt idx="48">
                  <c:v>197738.73848467367</c:v>
                </c:pt>
                <c:pt idx="49">
                  <c:v>204500</c:v>
                </c:pt>
                <c:pt idx="50">
                  <c:v>211500</c:v>
                </c:pt>
                <c:pt idx="51">
                  <c:v>218722.11428422446</c:v>
                </c:pt>
                <c:pt idx="52">
                  <c:v>225877.83562177513</c:v>
                </c:pt>
                <c:pt idx="53">
                  <c:v>233672.81684803334</c:v>
                </c:pt>
                <c:pt idx="54">
                  <c:v>241800</c:v>
                </c:pt>
                <c:pt idx="55">
                  <c:v>250369.07856999998</c:v>
                </c:pt>
                <c:pt idx="56">
                  <c:v>257971.03916030898</c:v>
                </c:pt>
                <c:pt idx="57">
                  <c:v>267994.71948800253</c:v>
                </c:pt>
                <c:pt idx="58">
                  <c:v>276809.64637467114</c:v>
                </c:pt>
                <c:pt idx="59">
                  <c:v>285917.59440000122</c:v>
                </c:pt>
                <c:pt idx="60">
                  <c:v>294349.97842612735</c:v>
                </c:pt>
                <c:pt idx="61">
                  <c:v>302666.34801827994</c:v>
                </c:pt>
                <c:pt idx="62">
                  <c:v>311997</c:v>
                </c:pt>
                <c:pt idx="63">
                  <c:v>321014.25719119993</c:v>
                </c:pt>
                <c:pt idx="64">
                  <c:v>331020</c:v>
                </c:pt>
                <c:pt idx="65">
                  <c:v>342025.53128680022</c:v>
                </c:pt>
                <c:pt idx="66">
                  <c:v>353062.20912000001</c:v>
                </c:pt>
                <c:pt idx="67">
                  <c:v>364834.16018591286</c:v>
                </c:pt>
                <c:pt idx="68">
                  <c:v>376448.49691048462</c:v>
                </c:pt>
                <c:pt idx="69">
                  <c:v>389000</c:v>
                </c:pt>
                <c:pt idx="70">
                  <c:v>403046</c:v>
                </c:pt>
                <c:pt idx="71">
                  <c:v>414552.96958748763</c:v>
                </c:pt>
                <c:pt idx="72">
                  <c:v>427598.69888085616</c:v>
                </c:pt>
                <c:pt idx="73">
                  <c:v>444141.27660796122</c:v>
                </c:pt>
                <c:pt idx="74">
                  <c:v>460518.53493917111</c:v>
                </c:pt>
                <c:pt idx="75">
                  <c:v>474700</c:v>
                </c:pt>
                <c:pt idx="76">
                  <c:v>487198.26984880021</c:v>
                </c:pt>
                <c:pt idx="77">
                  <c:v>503329.51282276004</c:v>
                </c:pt>
                <c:pt idx="78">
                  <c:v>522721.61504</c:v>
                </c:pt>
                <c:pt idx="79">
                  <c:v>542335.08771839482</c:v>
                </c:pt>
                <c:pt idx="80">
                  <c:v>563485.74049778411</c:v>
                </c:pt>
                <c:pt idx="81">
                  <c:v>584804.59769695997</c:v>
                </c:pt>
                <c:pt idx="82">
                  <c:v>608178.4032941995</c:v>
                </c:pt>
                <c:pt idx="83">
                  <c:v>635200</c:v>
                </c:pt>
                <c:pt idx="84">
                  <c:v>668422.15849542944</c:v>
                </c:pt>
                <c:pt idx="85">
                  <c:v>697550</c:v>
                </c:pt>
                <c:pt idx="86">
                  <c:v>733266.01984396181</c:v>
                </c:pt>
                <c:pt idx="87">
                  <c:v>768049.29376265337</c:v>
                </c:pt>
                <c:pt idx="88">
                  <c:v>810955.43544999999</c:v>
                </c:pt>
                <c:pt idx="89">
                  <c:v>853098.54920945188</c:v>
                </c:pt>
                <c:pt idx="90">
                  <c:v>899893.09783860436</c:v>
                </c:pt>
                <c:pt idx="91">
                  <c:v>955000</c:v>
                </c:pt>
                <c:pt idx="92">
                  <c:v>1033355.264</c:v>
                </c:pt>
                <c:pt idx="93">
                  <c:v>1118559.3968611951</c:v>
                </c:pt>
                <c:pt idx="94">
                  <c:v>1219350</c:v>
                </c:pt>
                <c:pt idx="95">
                  <c:v>1365273.4411875824</c:v>
                </c:pt>
                <c:pt idx="96">
                  <c:v>1549649.4989244295</c:v>
                </c:pt>
                <c:pt idx="97">
                  <c:v>1851422.5732414059</c:v>
                </c:pt>
                <c:pt idx="98">
                  <c:v>2574326.5233039977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333312"/>
        <c:axId val="254335232"/>
      </c:barChart>
      <c:catAx>
        <c:axId val="25433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600" b="0" dirty="0"/>
                  <a:t>Percentile</a:t>
                </a:r>
              </a:p>
            </c:rich>
          </c:tx>
          <c:layout>
            <c:manualLayout>
              <c:xMode val="edge"/>
              <c:yMode val="edge"/>
              <c:x val="0.50775590551181105"/>
              <c:y val="0.938342845489457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433523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54335232"/>
        <c:scaling>
          <c:orientation val="minMax"/>
          <c:max val="26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4333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806782832701467"/>
          <c:y val="0"/>
          <c:w val="0.83834807022073221"/>
          <c:h val="0.92368161660043624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cat>
            <c:multiLvlStrRef>
              <c:f>data!$A$60:$B$67</c:f>
              <c:multiLvlStrCache>
                <c:ptCount val="8"/>
                <c:lvl>
                  <c:pt idx="0">
                    <c:v>16-24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65-74</c:v>
                  </c:pt>
                  <c:pt idx="6">
                    <c:v>75-84</c:v>
                  </c:pt>
                  <c:pt idx="7">
                    <c:v>85+</c:v>
                  </c:pt>
                </c:lvl>
                <c:lvl>
                  <c:pt idx="0">
                    <c:v>Total Wealth</c:v>
                  </c:pt>
                </c:lvl>
              </c:multiLvlStrCache>
            </c:multiLvlStrRef>
          </c:cat>
          <c:val>
            <c:numRef>
              <c:f>data!$J$60:$J$67</c:f>
              <c:numCache>
                <c:formatCode>#,##0</c:formatCode>
                <c:ptCount val="8"/>
                <c:pt idx="0">
                  <c:v>5200</c:v>
                </c:pt>
                <c:pt idx="1">
                  <c:v>24510</c:v>
                </c:pt>
                <c:pt idx="2">
                  <c:v>69447.998999999938</c:v>
                </c:pt>
                <c:pt idx="3">
                  <c:v>125724.87089882664</c:v>
                </c:pt>
                <c:pt idx="4">
                  <c:v>221020.92342956</c:v>
                </c:pt>
                <c:pt idx="5">
                  <c:v>170105.04190399998</c:v>
                </c:pt>
                <c:pt idx="6">
                  <c:v>100750</c:v>
                </c:pt>
                <c:pt idx="7">
                  <c:v>49550.404288000012</c:v>
                </c:pt>
              </c:numCache>
            </c:numRef>
          </c:val>
        </c:ser>
        <c:ser>
          <c:idx val="1"/>
          <c:order val="1"/>
          <c:spPr>
            <a:solidFill>
              <a:srgbClr val="C00000"/>
            </a:solidFill>
          </c:spPr>
          <c:invertIfNegative val="0"/>
          <c:cat>
            <c:multiLvlStrRef>
              <c:f>data!$A$60:$B$67</c:f>
              <c:multiLvlStrCache>
                <c:ptCount val="8"/>
                <c:lvl>
                  <c:pt idx="0">
                    <c:v>16-24</c:v>
                  </c:pt>
                  <c:pt idx="1">
                    <c:v>25-34</c:v>
                  </c:pt>
                  <c:pt idx="2">
                    <c:v>35-44</c:v>
                  </c:pt>
                  <c:pt idx="3">
                    <c:v>45-54</c:v>
                  </c:pt>
                  <c:pt idx="4">
                    <c:v>55-64</c:v>
                  </c:pt>
                  <c:pt idx="5">
                    <c:v>65-74</c:v>
                  </c:pt>
                  <c:pt idx="6">
                    <c:v>75-84</c:v>
                  </c:pt>
                  <c:pt idx="7">
                    <c:v>85+</c:v>
                  </c:pt>
                </c:lvl>
                <c:lvl>
                  <c:pt idx="0">
                    <c:v>Total Wealth</c:v>
                  </c:pt>
                </c:lvl>
              </c:multiLvlStrCache>
            </c:multiLvlStrRef>
          </c:cat>
          <c:val>
            <c:numRef>
              <c:f>data!$K$60:$K$67</c:f>
              <c:numCache>
                <c:formatCode>#,##0</c:formatCode>
                <c:ptCount val="8"/>
                <c:pt idx="0">
                  <c:v>19900</c:v>
                </c:pt>
                <c:pt idx="1">
                  <c:v>105703.22098140274</c:v>
                </c:pt>
                <c:pt idx="2">
                  <c:v>253524.50986749481</c:v>
                </c:pt>
                <c:pt idx="3">
                  <c:v>380320.12910117424</c:v>
                </c:pt>
                <c:pt idx="4">
                  <c:v>487579.07657043997</c:v>
                </c:pt>
                <c:pt idx="5">
                  <c:v>313440.98315200064</c:v>
                </c:pt>
                <c:pt idx="6">
                  <c:v>253093.11840000001</c:v>
                </c:pt>
                <c:pt idx="7">
                  <c:v>218246.5513919997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5575424"/>
        <c:axId val="5576960"/>
      </c:barChart>
      <c:scatterChart>
        <c:scatterStyle val="lineMarker"/>
        <c:varyColors val="0"/>
        <c:ser>
          <c:idx val="2"/>
          <c:order val="2"/>
          <c:spPr>
            <a:ln w="28575">
              <a:noFill/>
            </a:ln>
          </c:spPr>
          <c:marker>
            <c:symbol val="plus"/>
            <c:size val="16"/>
            <c:spPr>
              <a:noFill/>
              <a:ln w="19050"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data!$M$60:$M$67</c:f>
                <c:numCache>
                  <c:formatCode>General</c:formatCode>
                  <c:ptCount val="8"/>
                  <c:pt idx="0">
                    <c:v>74575</c:v>
                  </c:pt>
                  <c:pt idx="1">
                    <c:v>218620.98365800249</c:v>
                  </c:pt>
                  <c:pt idx="2">
                    <c:v>444973.34167633764</c:v>
                  </c:pt>
                  <c:pt idx="3">
                    <c:v>718371.66872955428</c:v>
                  </c:pt>
                  <c:pt idx="4">
                    <c:v>925882.73935516889</c:v>
                  </c:pt>
                  <c:pt idx="5">
                    <c:v>628829.88327552041</c:v>
                  </c:pt>
                  <c:pt idx="6">
                    <c:v>468540.69920000021</c:v>
                  </c:pt>
                  <c:pt idx="7">
                    <c:v>339597.37308260222</c:v>
                  </c:pt>
                </c:numCache>
              </c:numRef>
            </c:plus>
            <c:minus>
              <c:numRef>
                <c:f>data!$L$60:$L$67</c:f>
                <c:numCache>
                  <c:formatCode>General</c:formatCode>
                  <c:ptCount val="8"/>
                  <c:pt idx="0">
                    <c:v>11025</c:v>
                  </c:pt>
                  <c:pt idx="1">
                    <c:v>62316</c:v>
                  </c:pt>
                  <c:pt idx="2">
                    <c:v>166776.72</c:v>
                  </c:pt>
                  <c:pt idx="3">
                    <c:v>273020.84999999986</c:v>
                  </c:pt>
                  <c:pt idx="4">
                    <c:v>388419.84000000003</c:v>
                  </c:pt>
                  <c:pt idx="5">
                    <c:v>280995.98000000021</c:v>
                  </c:pt>
                  <c:pt idx="6">
                    <c:v>210199.84</c:v>
                  </c:pt>
                  <c:pt idx="7">
                    <c:v>160886.94868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data!$N$60:$N$67</c:f>
              <c:numCache>
                <c:formatCode>#,##0</c:formatCode>
                <c:ptCount val="8"/>
                <c:pt idx="0">
                  <c:v>12925</c:v>
                </c:pt>
                <c:pt idx="1">
                  <c:v>65886</c:v>
                </c:pt>
                <c:pt idx="2">
                  <c:v>174875.72</c:v>
                </c:pt>
                <c:pt idx="3">
                  <c:v>287800.84999999986</c:v>
                </c:pt>
                <c:pt idx="4">
                  <c:v>416119.83999999997</c:v>
                </c:pt>
                <c:pt idx="5">
                  <c:v>306005.98000000021</c:v>
                </c:pt>
                <c:pt idx="6">
                  <c:v>225221.84</c:v>
                </c:pt>
                <c:pt idx="7">
                  <c:v>171824</c:v>
                </c:pt>
              </c:numCache>
            </c:numRef>
          </c:xVal>
          <c:yVal>
            <c:numRef>
              <c:f>data!$O$60:$O$67</c:f>
              <c:numCache>
                <c:formatCode>0.00</c:formatCode>
                <c:ptCount val="8"/>
                <c:pt idx="0">
                  <c:v>6.25E-2</c:v>
                </c:pt>
                <c:pt idx="1">
                  <c:v>0.18750000000000033</c:v>
                </c:pt>
                <c:pt idx="2">
                  <c:v>0.31250000000000061</c:v>
                </c:pt>
                <c:pt idx="3">
                  <c:v>0.43750000000000061</c:v>
                </c:pt>
                <c:pt idx="4">
                  <c:v>0.5625</c:v>
                </c:pt>
                <c:pt idx="5">
                  <c:v>0.6875</c:v>
                </c:pt>
                <c:pt idx="6">
                  <c:v>0.8125</c:v>
                </c:pt>
                <c:pt idx="7">
                  <c:v>0.9375</c:v>
                </c:pt>
              </c:numCache>
            </c:numRef>
          </c:yVal>
          <c:smooth val="0"/>
        </c:ser>
        <c:ser>
          <c:idx val="8"/>
          <c:order val="3"/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data!$H$5:$H$6</c:f>
              <c:numCache>
                <c:formatCode>_-* #,##0_-;\-* #,##0_-;_-* "-"??_-;_-@_-</c:formatCode>
                <c:ptCount val="2"/>
                <c:pt idx="0">
                  <c:v>853098.54920945188</c:v>
                </c:pt>
                <c:pt idx="1">
                  <c:v>853098.54920945188</c:v>
                </c:pt>
              </c:numCache>
            </c:numRef>
          </c:xVal>
          <c:yVal>
            <c:numRef>
              <c:f>data!$G$5:$G$6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4"/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'Z:\Users\Chubb\AppData\Local\Microsoft\Windows\Temporary Internet Files\Low\Content.IE5\TAXB76TZ\[HBAI_box_plots.xls]200708_BHC'!$AB$4:$AB$5</c:f>
              <c:numCache>
                <c:formatCode>General</c:formatCode>
                <c:ptCount val="2"/>
                <c:pt idx="0">
                  <c:v>806</c:v>
                </c:pt>
                <c:pt idx="1">
                  <c:v>806</c:v>
                </c:pt>
              </c:numCache>
            </c:numRef>
          </c:xVal>
          <c:yVal>
            <c:numRef>
              <c:f>'Z:\Users\Chubb\AppData\Local\Microsoft\Windows\Temporary Internet Files\Low\Content.IE5\TAXB76TZ\[HBAI_box_plots.xls]200708_BHC'!$AA$4:$AA$5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0"/>
        </c:ser>
        <c:ser>
          <c:idx val="7"/>
          <c:order val="5"/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data!$F$5:$F$6</c:f>
              <c:numCache>
                <c:formatCode>_-* #,##0_-;\-* #,##0_-;_-* "-"??_-;_-@_-</c:formatCode>
                <c:ptCount val="2"/>
                <c:pt idx="0">
                  <c:v>204500</c:v>
                </c:pt>
                <c:pt idx="1">
                  <c:v>204500</c:v>
                </c:pt>
              </c:numCache>
            </c:numRef>
          </c:xVal>
          <c:yVal>
            <c:numRef>
              <c:f>data!$E$5:$E$6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0"/>
        </c:ser>
        <c:ser>
          <c:idx val="4"/>
          <c:order val="6"/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'Z:\Users\Chubb\AppData\Local\Microsoft\Windows\Temporary Internet Files\Low\Content.IE5\TAXB76TZ\[HBAI_box_plots.xls]200708_BHC'!$Z$4:$Z$5</c:f>
              <c:numCache>
                <c:formatCode>General</c:formatCode>
                <c:ptCount val="2"/>
                <c:pt idx="0">
                  <c:v>393</c:v>
                </c:pt>
                <c:pt idx="1">
                  <c:v>393</c:v>
                </c:pt>
              </c:numCache>
            </c:numRef>
          </c:xVal>
          <c:yVal>
            <c:numRef>
              <c:f>'Z:\Users\Chubb\AppData\Local\Microsoft\Windows\Temporary Internet Files\Low\Content.IE5\TAXB76TZ\[HBAI_box_plots.xls]200708_BHC'!$Y$4:$Y$5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0"/>
        </c:ser>
        <c:ser>
          <c:idx val="6"/>
          <c:order val="7"/>
          <c:spPr>
            <a:ln w="127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data!$D$5:$D$6</c:f>
              <c:numCache>
                <c:formatCode>_-* #,##0_-;\-* #,##0_-;_-* "-"??_-;_-@_-</c:formatCode>
                <c:ptCount val="2"/>
                <c:pt idx="0">
                  <c:v>8816.6659999999611</c:v>
                </c:pt>
                <c:pt idx="1">
                  <c:v>8816.6659999999611</c:v>
                </c:pt>
              </c:numCache>
            </c:numRef>
          </c:xVal>
          <c:yVal>
            <c:numRef>
              <c:f>data!$C$5:$C$6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8752"/>
        <c:axId val="5580288"/>
      </c:scatterChart>
      <c:catAx>
        <c:axId val="5575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6960"/>
        <c:crosses val="autoZero"/>
        <c:auto val="1"/>
        <c:lblAlgn val="ctr"/>
        <c:lblOffset val="100"/>
        <c:noMultiLvlLbl val="0"/>
      </c:catAx>
      <c:valAx>
        <c:axId val="5576960"/>
        <c:scaling>
          <c:orientation val="minMax"/>
          <c:max val="140000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5424"/>
        <c:crosses val="autoZero"/>
        <c:crossBetween val="between"/>
      </c:valAx>
      <c:valAx>
        <c:axId val="557875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5580288"/>
        <c:crosses val="autoZero"/>
        <c:crossBetween val="midCat"/>
      </c:valAx>
      <c:valAx>
        <c:axId val="5580288"/>
        <c:scaling>
          <c:orientation val="minMax"/>
          <c:max val="1"/>
        </c:scaling>
        <c:delete val="0"/>
        <c:axPos val="r"/>
        <c:numFmt formatCode="0.00" sourceLinked="1"/>
        <c:majorTickMark val="none"/>
        <c:minorTickMark val="none"/>
        <c:tickLblPos val="none"/>
        <c:crossAx val="5578752"/>
        <c:crosses val="max"/>
        <c:crossBetween val="midCat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1995</c:v>
                </c:pt>
              </c:strCache>
            </c:strRef>
          </c:tx>
          <c:spPr>
            <a:ln w="50800">
              <a:prstDash val="dash"/>
            </a:ln>
          </c:spPr>
          <c:marker>
            <c:symbol val="none"/>
          </c:marker>
          <c:cat>
            <c:strRef>
              <c:f>Sheet3!$A$7:$A$13</c:f>
              <c:strCache>
                <c:ptCount val="7"/>
                <c:pt idx="0">
                  <c:v>&lt;25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Sheet3!$B$7:$B$13</c:f>
              <c:numCache>
                <c:formatCode>0</c:formatCode>
                <c:ptCount val="7"/>
                <c:pt idx="0">
                  <c:v>740.97940000000051</c:v>
                </c:pt>
                <c:pt idx="1">
                  <c:v>5926.5470000000005</c:v>
                </c:pt>
                <c:pt idx="2">
                  <c:v>33898.199999999997</c:v>
                </c:pt>
                <c:pt idx="3">
                  <c:v>73418.81</c:v>
                </c:pt>
                <c:pt idx="4">
                  <c:v>90760.3</c:v>
                </c:pt>
                <c:pt idx="5">
                  <c:v>83474.870000000024</c:v>
                </c:pt>
                <c:pt idx="6">
                  <c:v>60953.61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Sheet3!$C$6</c:f>
              <c:strCache>
                <c:ptCount val="1"/>
                <c:pt idx="0">
                  <c:v>2005</c:v>
                </c:pt>
              </c:strCache>
            </c:strRef>
          </c:tx>
          <c:spPr>
            <a:ln w="50800">
              <a:prstDash val="solid"/>
            </a:ln>
          </c:spPr>
          <c:marker>
            <c:symbol val="none"/>
          </c:marker>
          <c:cat>
            <c:strRef>
              <c:f>Sheet3!$A$7:$A$13</c:f>
              <c:strCache>
                <c:ptCount val="7"/>
                <c:pt idx="0">
                  <c:v>&lt;25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Sheet3!$C$7:$C$13</c:f>
              <c:numCache>
                <c:formatCode>0</c:formatCode>
                <c:ptCount val="7"/>
                <c:pt idx="0">
                  <c:v>40920</c:v>
                </c:pt>
                <c:pt idx="1">
                  <c:v>98024</c:v>
                </c:pt>
                <c:pt idx="2">
                  <c:v>154709.5</c:v>
                </c:pt>
                <c:pt idx="3">
                  <c:v>189501.5</c:v>
                </c:pt>
                <c:pt idx="4">
                  <c:v>172500.5</c:v>
                </c:pt>
                <c:pt idx="5">
                  <c:v>148450</c:v>
                </c:pt>
                <c:pt idx="6">
                  <c:v>94500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4208"/>
        <c:axId val="5620096"/>
      </c:lineChart>
      <c:catAx>
        <c:axId val="5614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20096"/>
        <c:crosses val="autoZero"/>
        <c:auto val="1"/>
        <c:lblAlgn val="ctr"/>
        <c:lblOffset val="100"/>
        <c:noMultiLvlLbl val="0"/>
      </c:catAx>
      <c:valAx>
        <c:axId val="562009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14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Sheet3!$B$17</c:f>
              <c:strCache>
                <c:ptCount val="1"/>
                <c:pt idx="0">
                  <c:v>1995</c:v>
                </c:pt>
              </c:strCache>
            </c:strRef>
          </c:tx>
          <c:spPr>
            <a:ln w="50800">
              <a:prstDash val="dash"/>
            </a:ln>
          </c:spPr>
          <c:marker>
            <c:symbol val="none"/>
          </c:marker>
          <c:cat>
            <c:strRef>
              <c:f>Sheet3!$A$18:$A$24</c:f>
              <c:strCache>
                <c:ptCount val="7"/>
                <c:pt idx="0">
                  <c:v>&lt;25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Sheet3!$B$18:$B$24</c:f>
              <c:numCache>
                <c:formatCode>0</c:formatCode>
                <c:ptCount val="7"/>
                <c:pt idx="0">
                  <c:v>740.97940000000051</c:v>
                </c:pt>
                <c:pt idx="1">
                  <c:v>5926.5470000000005</c:v>
                </c:pt>
                <c:pt idx="2">
                  <c:v>33898.199999999997</c:v>
                </c:pt>
                <c:pt idx="3">
                  <c:v>73418.81</c:v>
                </c:pt>
                <c:pt idx="4">
                  <c:v>90760.3</c:v>
                </c:pt>
                <c:pt idx="5">
                  <c:v>83474.870000000024</c:v>
                </c:pt>
                <c:pt idx="6">
                  <c:v>60953.61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Sheet3!$C$17</c:f>
              <c:strCache>
                <c:ptCount val="1"/>
                <c:pt idx="0">
                  <c:v>2005</c:v>
                </c:pt>
              </c:strCache>
            </c:strRef>
          </c:tx>
          <c:spPr>
            <a:ln w="50800">
              <a:prstDash val="solid"/>
            </a:ln>
          </c:spPr>
          <c:marker>
            <c:symbol val="none"/>
          </c:marker>
          <c:cat>
            <c:strRef>
              <c:f>Sheet3!$A$18:$A$24</c:f>
              <c:strCache>
                <c:ptCount val="7"/>
                <c:pt idx="0">
                  <c:v>&lt;25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Sheet3!$C$18:$C$24</c:f>
              <c:numCache>
                <c:formatCode>0</c:formatCode>
                <c:ptCount val="7"/>
                <c:pt idx="0">
                  <c:v>2183.52</c:v>
                </c:pt>
                <c:pt idx="1">
                  <c:v>15959.78</c:v>
                </c:pt>
                <c:pt idx="2">
                  <c:v>54744.28</c:v>
                </c:pt>
                <c:pt idx="3">
                  <c:v>95674.739999999991</c:v>
                </c:pt>
                <c:pt idx="4">
                  <c:v>88386.07</c:v>
                </c:pt>
                <c:pt idx="5">
                  <c:v>75810.55</c:v>
                </c:pt>
                <c:pt idx="6">
                  <c:v>53485.53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9824"/>
        <c:axId val="5631360"/>
      </c:lineChart>
      <c:catAx>
        <c:axId val="5629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31360"/>
        <c:crosses val="autoZero"/>
        <c:auto val="1"/>
        <c:lblAlgn val="ctr"/>
        <c:lblOffset val="100"/>
        <c:noMultiLvlLbl val="0"/>
      </c:catAx>
      <c:valAx>
        <c:axId val="5631360"/>
        <c:scaling>
          <c:orientation val="minMax"/>
          <c:max val="20000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298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0.51975</cdr:x>
      <cdr:y>0.528</cdr:y>
    </cdr:from>
    <cdr:to>
      <cdr:x>0.52775</cdr:x>
      <cdr:y>0.55325</cdr:y>
    </cdr:to>
    <cdr:sp macro="" textlink="">
      <cdr:nvSpPr>
        <cdr:cNvPr id="430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7248" y="2967228"/>
          <a:ext cx="73686" cy="1418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0.81726</cdr:x>
      <cdr:y>0.40293</cdr:y>
    </cdr:from>
    <cdr:to>
      <cdr:x>0.97226</cdr:x>
      <cdr:y>0.40293</cdr:y>
    </cdr:to>
    <cdr:sp macro="" textlink="">
      <cdr:nvSpPr>
        <cdr:cNvPr id="4301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527527" y="2264364"/>
          <a:ext cx="142765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C0C0C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0.61701</cdr:x>
      <cdr:y>0.40123</cdr:y>
    </cdr:from>
    <cdr:to>
      <cdr:x>0.90776</cdr:x>
      <cdr:y>0.50698</cdr:y>
    </cdr:to>
    <cdr:sp macro="" textlink="">
      <cdr:nvSpPr>
        <cdr:cNvPr id="4301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83089" y="2254839"/>
          <a:ext cx="2678004" cy="5942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400" b="0" i="0" u="none" strike="noStrike" baseline="0">
              <a:solidFill>
                <a:srgbClr val="000000"/>
              </a:solidFill>
              <a:latin typeface="Arial"/>
              <a:cs typeface="Arial"/>
            </a:rPr>
            <a:t>1% of the population has wealth of £1.5 million or more</a:t>
          </a:r>
        </a:p>
      </cdr:txBody>
    </cdr:sp>
  </cdr:relSizeAnchor>
  <cdr:relSizeAnchor xmlns:cdr="http://schemas.openxmlformats.org/drawingml/2006/chartDrawing">
    <cdr:from>
      <cdr:x>0.134</cdr:x>
      <cdr:y>0.69</cdr:y>
    </cdr:from>
    <cdr:to>
      <cdr:x>0.134</cdr:x>
      <cdr:y>0.87225</cdr:y>
    </cdr:to>
    <cdr:sp macro="" textlink="">
      <cdr:nvSpPr>
        <cdr:cNvPr id="43014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234230" y="3877628"/>
          <a:ext cx="0" cy="102419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C0C0C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0.14275</cdr:x>
      <cdr:y>0.4518</cdr:y>
    </cdr:from>
    <cdr:to>
      <cdr:x>0.43</cdr:x>
      <cdr:y>0.572</cdr:y>
    </cdr:to>
    <cdr:sp macro="" textlink="">
      <cdr:nvSpPr>
        <cdr:cNvPr id="43017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74775" y="2044824"/>
          <a:ext cx="2363961" cy="544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400" b="0" i="0" u="none" strike="noStrike" baseline="0">
              <a:solidFill>
                <a:srgbClr val="000000"/>
              </a:solidFill>
              <a:latin typeface="Arial"/>
              <a:cs typeface="Arial"/>
            </a:rPr>
            <a:t>2.2% of the population has zero or negative wealth</a:t>
          </a:r>
        </a:p>
      </cdr:txBody>
    </cdr:sp>
  </cdr:relSizeAnchor>
  <cdr:relSizeAnchor xmlns:cdr="http://schemas.openxmlformats.org/drawingml/2006/chartDrawing">
    <cdr:from>
      <cdr:x>0.142</cdr:x>
      <cdr:y>0.57125</cdr:y>
    </cdr:from>
    <cdr:to>
      <cdr:x>0.142</cdr:x>
      <cdr:y>0.87875</cdr:y>
    </cdr:to>
    <cdr:sp macro="" textlink="">
      <cdr:nvSpPr>
        <cdr:cNvPr id="43018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307916" y="3210282"/>
          <a:ext cx="0" cy="172807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C0C0C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0.134</cdr:x>
      <cdr:y>0.6109</cdr:y>
    </cdr:from>
    <cdr:to>
      <cdr:x>0.4605</cdr:x>
      <cdr:y>0.74275</cdr:y>
    </cdr:to>
    <cdr:sp macro="" textlink="">
      <cdr:nvSpPr>
        <cdr:cNvPr id="4301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02766" y="2764904"/>
          <a:ext cx="2686965" cy="59675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1% of the population has negative wealth of £</a:t>
          </a:r>
          <a:r>
            <a:rPr lang="en-GB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9,570+</a:t>
          </a:r>
          <a:endParaRPr lang="en-GB" sz="14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0.79161</cdr:x>
      <cdr:y>0.17063</cdr:y>
    </cdr:from>
    <cdr:to>
      <cdr:x>0.97886</cdr:x>
      <cdr:y>0.17063</cdr:y>
    </cdr:to>
    <cdr:sp macro="" textlink="">
      <cdr:nvSpPr>
        <cdr:cNvPr id="91138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291268" y="958883"/>
          <a:ext cx="1724699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C0C0C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0.34061</cdr:x>
      <cdr:y>0.17063</cdr:y>
    </cdr:from>
    <cdr:to>
      <cdr:x>0.93611</cdr:x>
      <cdr:y>0.22913</cdr:y>
    </cdr:to>
    <cdr:sp macro="" textlink="">
      <cdr:nvSpPr>
        <cdr:cNvPr id="9114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37254" y="958883"/>
          <a:ext cx="5484957" cy="3287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400" b="0" i="0" u="none" strike="noStrike" baseline="0">
              <a:solidFill>
                <a:srgbClr val="000000"/>
              </a:solidFill>
              <a:latin typeface="Arial"/>
              <a:cs typeface="Arial"/>
            </a:rPr>
            <a:t>1% of the population has wealth of £2.6 million or more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12B6F-1CDB-4CF2-9873-53BC6DB7A1E6}" type="datetimeFigureOut">
              <a:rPr lang="en-GB" smtClean="0"/>
              <a:t>24/10/2011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694A1-F64A-4884-93DF-708110F81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1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7B646-9101-48BF-ADBF-894CEF439A4C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B99FC-1696-4C4F-B607-850F2C6E6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baseline="0" dirty="0" smtClean="0"/>
              <a:t>In absolute terms, wealth distribution widened: net worth remains around zero for the tenth percentile, rising by 100,000 at the median and by more than 200,000 at the 90</a:t>
            </a:r>
            <a:r>
              <a:rPr lang="en-GB" baseline="30000" dirty="0" smtClean="0"/>
              <a:t>th</a:t>
            </a:r>
            <a:r>
              <a:rPr lang="en-GB" baseline="0" dirty="0" smtClean="0"/>
              <a:t> percentile.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In proportionate terms, the increase at the top of the distribution was slower than the middle and so inequality fell.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Role of house prices?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Instead of more than doubling, mean real net worth would only have risen by 7,000 or by 8%. Without the house price boom, in 2005, the </a:t>
            </a:r>
            <a:r>
              <a:rPr lang="en-GB" baseline="0" dirty="0" err="1" smtClean="0"/>
              <a:t>Gini</a:t>
            </a:r>
            <a:r>
              <a:rPr lang="en-GB" baseline="0" dirty="0" smtClean="0"/>
              <a:t> coefficient would have been 64%.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63680-31D8-4ECA-B064-47FAA6DDEE7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6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2237-3C49-48EC-A357-8D322D9449F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6592-92A2-44CF-8CFE-E14A3B7F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ticerd.lse.ac.uk/case/_new/publications/series.asp?prog=CA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Wealth inequality and accumulation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632848" cy="28578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John Hills, Centre for Analysis of Social Exclusion, London School of Economics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i="1" dirty="0" smtClean="0">
                <a:latin typeface="Arial" pitchFamily="34" charset="0"/>
                <a:cs typeface="Arial" pitchFamily="34" charset="0"/>
              </a:rPr>
              <a:t>Conference on Economic and Social inequalities: Causes, implications and remedies</a:t>
            </a:r>
          </a:p>
          <a:p>
            <a:r>
              <a:rPr lang="en-GB" sz="2800" i="1" dirty="0" smtClean="0">
                <a:latin typeface="Arial" pitchFamily="34" charset="0"/>
                <a:cs typeface="Arial" pitchFamily="34" charset="0"/>
              </a:rPr>
              <a:t>Milan, 27-28 October 2011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 life cycle has a substantial effect, but there is substantial inequality </a:t>
            </a:r>
            <a:r>
              <a:rPr lang="en-GB" sz="2800" b="1" i="1" dirty="0" smtClean="0">
                <a:latin typeface="Arial" pitchFamily="34" charset="0"/>
                <a:cs typeface="Arial" pitchFamily="34" charset="0"/>
              </a:rPr>
              <a:t>within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every age group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(P10, P30, median, P70 and P90 for households by age)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79512" y="6273225"/>
            <a:ext cx="86439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i="1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ONS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Wealth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and Assets Survey, 2006/08. Wealth includes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private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pension rights.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51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49817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But accumulations between 1995 and 2005 do not follow a life-cycle pattern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(Median net wealth, £000, by initial age of household head)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30932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Own analysis of BHPS.  Sub-sample of households with data in both years.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71420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Although they would have done without the house price boom ...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(Median net wealth, £000, by initial age of household head; house values adjusted to 1995 house prices 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211669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Own analysis of BHPS. Sub-sample of households with data in both years.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And removing the house price boom removes nearly all of the change in distribution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321029"/>
              </p:ext>
            </p:extLst>
          </p:nvPr>
        </p:nvGraphicFramePr>
        <p:xfrm>
          <a:off x="457200" y="1356359"/>
          <a:ext cx="8320139" cy="440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201283"/>
                <a:gridCol w="1291821"/>
                <a:gridCol w="1201283"/>
                <a:gridCol w="1371600"/>
                <a:gridCol w="1371600"/>
              </a:tblGrid>
              <a:tr h="792481">
                <a:tc>
                  <a:txBody>
                    <a:bodyPr/>
                    <a:lstStyle/>
                    <a:p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P10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Median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P90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Mean 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 smtClean="0">
                          <a:latin typeface="Arial" pitchFamily="34" charset="0"/>
                          <a:cs typeface="Arial" pitchFamily="34" charset="0"/>
                        </a:rPr>
                        <a:t>Gini</a:t>
                      </a:r>
                      <a:r>
                        <a:rPr lang="en-GB" sz="1800" i="1" dirty="0" smtClean="0">
                          <a:latin typeface="Arial" pitchFamily="34" charset="0"/>
                          <a:cs typeface="Arial" pitchFamily="34" charset="0"/>
                        </a:rPr>
                        <a:t> coefficient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8982">
                <a:tc gridSpan="6"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Net household worth at 2005 prices (£000s)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-0.1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GB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427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GB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78">
                <a:tc gridSpan="6"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Net household</a:t>
                      </a:r>
                      <a:r>
                        <a:rPr lang="en-GB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worth at adjusted house prices (£000s)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1147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2005* (adjusted)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-0.6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223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78">
                <a:tc gridSpan="6"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r>
                        <a:rPr lang="en-GB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at 2005 prices (£000s)</a:t>
                      </a:r>
                      <a:endParaRPr lang="en-GB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/>
                </a:tc>
              </a:tr>
              <a:tr h="41147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Actual  house prices 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+0.1 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+99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+210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+109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1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Adjusted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house prices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-0.5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+14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+6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+7</a:t>
                      </a:r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6165304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Own analysis of BHPS. Sub-sample of households with data in both years.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Does that mean that the ‘paper gains’ from higher asset prices do not matter?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absolute gaps mean very considerable differentials in the resources available to parents and grandparents to assist their families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Inheritances are growing in scale and are also heavily skewed towards the already advantaged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Wealth differentials in later life are the best predictor of mortality rates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market inequalities are amplified into huge differences in household resources available for retirement; households aged 55-64 (2006/08)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643063"/>
          <a:ext cx="8158162" cy="419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988"/>
                <a:gridCol w="1274722"/>
                <a:gridCol w="1274722"/>
                <a:gridCol w="1104730"/>
              </a:tblGrid>
              <a:tr h="376643"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kern="120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Household Wealth (£000s)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6643"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P10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Median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itchFamily="34" charset="0"/>
                          <a:cs typeface="Arial" pitchFamily="34" charset="0"/>
                        </a:rPr>
                        <a:t>P90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Large employers and higher managerial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2430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Higher professional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910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2170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Lower managerial and professional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670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Intermediate occupations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Lower supervisory and technical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Semi-routine occupations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Routine occupations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All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746" name="TextBox 5"/>
          <p:cNvSpPr txBox="1">
            <a:spLocks noChangeArrowheads="1"/>
          </p:cNvSpPr>
          <p:nvPr/>
        </p:nvSpPr>
        <p:spPr bwMode="auto">
          <a:xfrm>
            <a:off x="285750" y="6357938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National Equality Panel (2010) from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ONS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based on Wealth and Assets Survey,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Wealth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includes financial assets, houses, and private pension rights.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Inheritance over previous nine years by </a:t>
            </a: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final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 net wealth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287374"/>
              </p:ext>
            </p:extLst>
          </p:nvPr>
        </p:nvGraphicFramePr>
        <p:xfrm>
          <a:off x="457200" y="1600200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Quintile group of final net wealth (2005)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wealth (£000s)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Share of net wealth (%)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% inheriting  (1996 to 2004)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Mean amount for inheritors (£000s)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Share of inherit-</a:t>
                      </a:r>
                      <a:r>
                        <a:rPr lang="en-GB" sz="2000" dirty="0" err="1" smtClean="0">
                          <a:latin typeface="Arial" pitchFamily="34" charset="0"/>
                          <a:cs typeface="Arial" pitchFamily="34" charset="0"/>
                        </a:rPr>
                        <a:t>ance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197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Third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Bottom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-0.4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771719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Karagiannaki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(2011b), tables 8 and 11, based on British Household Panel Survey.  All figures at 2005 prices.</a:t>
            </a:r>
            <a:endParaRPr lang="en-GB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50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Inheritance over following nine years by </a:t>
            </a: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initial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net wealth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69130"/>
              </p:ext>
            </p:extLst>
          </p:nvPr>
        </p:nvGraphicFramePr>
        <p:xfrm>
          <a:off x="457200" y="1600200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Quintile group of initial net wealth (1995)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wealth (£000s)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Share of net wealth (%)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% inheriting  (1996 to 2004)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Mean amount for inheritors (£000s)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Share of inherit-</a:t>
                      </a:r>
                      <a:r>
                        <a:rPr lang="en-GB" sz="2000" dirty="0" err="1" smtClean="0">
                          <a:latin typeface="Arial" pitchFamily="34" charset="0"/>
                          <a:cs typeface="Arial" pitchFamily="34" charset="0"/>
                        </a:rPr>
                        <a:t>ance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Third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Bottom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-0.6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771719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Karagiannaki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(2011b), tables 8 and 11, based on British Household Panel Survey.  All figures at 2005 prices.  Includes only those households with heads aged 25 or older in 1995.</a:t>
            </a:r>
            <a:endParaRPr lang="en-GB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44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86812" cy="17970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And wealth differentials are the most powerful predictor of differences in life expectancy in later life in the UK</a:t>
            </a:r>
            <a:r>
              <a:rPr lang="en-US" sz="2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3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Survival rates after 6 years by wealth group, people aged over 50 (%)</a:t>
            </a:r>
            <a:endParaRPr lang="en-GB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2928938"/>
          <a:ext cx="8229600" cy="21031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Highest fifth of wealth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Lowest fifth of wealth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1765" name="TextBox 4"/>
          <p:cNvSpPr txBox="1">
            <a:spLocks noChangeArrowheads="1"/>
          </p:cNvSpPr>
          <p:nvPr/>
        </p:nvSpPr>
        <p:spPr bwMode="auto">
          <a:xfrm>
            <a:off x="642938" y="5786438"/>
            <a:ext cx="585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i="1"/>
              <a:t>Source: </a:t>
            </a:r>
            <a:r>
              <a:rPr lang="en-GB"/>
              <a:t>English Longitudinal Survey of Ageing</a:t>
            </a:r>
            <a:endParaRPr lang="en-GB" i="1"/>
          </a:p>
        </p:txBody>
      </p:sp>
    </p:spTree>
    <p:extLst>
      <p:ext uri="{BB962C8B-B14F-4D97-AF65-F5344CB8AC3E}">
        <p14:creationId xmlns:p14="http://schemas.microsoft.com/office/powerpoint/2010/main" val="347057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Wealth inequality in relative terms in the UK may not be unusual internationally, but personal wealth is more important than in countries where the state plays a larger role.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It may be the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absolute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inequalities in wealth and changes in them 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relation to average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incomes) that matter, rather than the relative differences and inequality measures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These have grown considerably in the UK, particularly as house prices rose.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While  some of these are ‘paper gains’, they still give command over resources to support children and grandchildren during life times and through inheritance.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Inheritance may not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widen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wealth inequality, given its starting point, but it is important </a:t>
            </a:r>
            <a:r>
              <a:rPr lang="en-GB" sz="240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sz="2400" i="1" smtClean="0">
                <a:latin typeface="Arial" pitchFamily="34" charset="0"/>
                <a:cs typeface="Arial" pitchFamily="34" charset="0"/>
              </a:rPr>
              <a:t>maintaining</a:t>
            </a:r>
            <a:r>
              <a:rPr lang="en-GB" sz="2400" smtClean="0">
                <a:latin typeface="Arial" pitchFamily="34" charset="0"/>
                <a:cs typeface="Arial" pitchFamily="34" charset="0"/>
              </a:rPr>
              <a:t> it.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They are also strongly associated with striking differences in life expectancies for those aged over 50.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5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Some paradoxes in UK wealth distribution?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UK has high income inequality in international terms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Wider income inequalities since the 1908s have allowed the well-off to accumulate increasing amounts of wealth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Inheritances are more likely and are larger for the already advantaged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And yet: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 international terms UK wealth inequality is not exceptional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Conventional wealth inequality measures have been constant or have narrowed in recent years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Inheritance does not appear to have widened wealth inequalities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Papers available at: </a:t>
            </a:r>
            <a:r>
              <a:rPr lang="en-GB" sz="2000" dirty="0">
                <a:latin typeface="Arial" pitchFamily="34" charset="0"/>
                <a:cs typeface="Arial" pitchFamily="34" charset="0"/>
                <a:hlinkClick r:id="rId2"/>
              </a:rPr>
              <a:t>http://sticerd.lse.ac.uk/case/_</a:t>
            </a:r>
            <a:r>
              <a:rPr lang="en-GB" sz="2000" dirty="0" smtClean="0">
                <a:latin typeface="Arial" pitchFamily="34" charset="0"/>
                <a:cs typeface="Arial" pitchFamily="34" charset="0"/>
                <a:hlinkClick r:id="rId2"/>
              </a:rPr>
              <a:t>new/publications/series.asp?prog=CASE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Eleni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Karagianakki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Recent trends in the size and the distribution of inherited wealth in the UK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146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Howard Glennerster,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A wealth tax abandoned: The Role of the UK Treasury 1974-6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147.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Karagiannaki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, The impact of inheritance on the distribution of wealth: Evidence from the UK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148.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Abigail McKnight,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Estimates of the asset-effect: The search for a causal effect of assets on adult health and employment outcomes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149.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Frank Cowell,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Inequality among the wealthy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150.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Karagiannaki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The magnitude and correlates of inter </a:t>
            </a:r>
            <a:r>
              <a:rPr lang="en-GB" sz="2000" i="1" dirty="0" err="1">
                <a:latin typeface="Arial" pitchFamily="34" charset="0"/>
                <a:cs typeface="Arial" pitchFamily="34" charset="0"/>
              </a:rPr>
              <a:t>vivos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 transfers in the UK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CASE paper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151.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research described here was carried out at the LSE’s Centre for Analysis of Social Exclusion and was supported by the Nuffield Foundation.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0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atin typeface="Arial" pitchFamily="34" charset="0"/>
                <a:cs typeface="Arial" pitchFamily="34" charset="0"/>
              </a:rPr>
              <a:t>The UK does not look unusual internationally</a:t>
            </a:r>
            <a:br>
              <a:rPr lang="en-GB" sz="27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(shares of household net worth, %)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440160"/>
                <a:gridCol w="1440160"/>
                <a:gridCol w="1440160"/>
                <a:gridCol w="1604864"/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1%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5%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10%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err="1" smtClean="0">
                          <a:latin typeface="Arial" pitchFamily="34" charset="0"/>
                          <a:cs typeface="Arial" pitchFamily="34" charset="0"/>
                        </a:rPr>
                        <a:t>Gini</a:t>
                      </a:r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 coefficient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Italy (2002)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r>
                        <a:rPr lang="en-GB" sz="2200" baseline="0" dirty="0" smtClean="0">
                          <a:latin typeface="Arial" pitchFamily="34" charset="0"/>
                          <a:cs typeface="Arial" pitchFamily="34" charset="0"/>
                        </a:rPr>
                        <a:t> (2000)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Finland (1998)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Canada (1999)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Germany (2002)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USA (2001)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Sweden (2002)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8772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OECD (2008), table 10.3, based on household survey data from Luxembourg Wealth Survey.  US data from PSID.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Personal wealth has become more important </a:t>
            </a: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(% of GDP, UK, 1950-2005)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300" b="1" dirty="0" smtClean="0">
                <a:latin typeface="Arial" pitchFamily="34" charset="0"/>
                <a:cs typeface="Arial" pitchFamily="34" charset="0"/>
              </a:rPr>
              <a:t>The individual wealth distribution appears relatively stable over last 30 years</a:t>
            </a:r>
            <a:br>
              <a:rPr lang="en-GB" sz="33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(shares of marketable wealth, adults)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1%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10%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Top 50%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err="1" smtClean="0">
                          <a:latin typeface="Arial" pitchFamily="34" charset="0"/>
                          <a:cs typeface="Arial" pitchFamily="34" charset="0"/>
                        </a:rPr>
                        <a:t>Gini</a:t>
                      </a:r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 coefficient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1923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1938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1950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1976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1985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73325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1923 figures are England and Wales only; 1938 and 1950 are Great Britain (from Atkinson, Gordon and Harrison, 1986).  1976-2005 figures are for UK from HMRC.  Figures are from estate duty for distribution between </a:t>
            </a:r>
            <a:r>
              <a:rPr lang="en-GB" sz="1600" smtClean="0">
                <a:latin typeface="Arial" pitchFamily="34" charset="0"/>
                <a:cs typeface="Arial" pitchFamily="34" charset="0"/>
              </a:rPr>
              <a:t>individual adults.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But household survey data shows </a:t>
            </a: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lower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 inequality since 1995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(Shares of household wealth, %)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32078"/>
          <a:ext cx="8229600" cy="431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478750"/>
                <a:gridCol w="1478750"/>
                <a:gridCol w="1478750"/>
                <a:gridCol w="1478750"/>
              </a:tblGrid>
              <a:tr h="65557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Top 1%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Top 10%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Top 50%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 err="1" smtClean="0">
                          <a:latin typeface="Arial" pitchFamily="34" charset="0"/>
                          <a:cs typeface="Arial" pitchFamily="34" charset="0"/>
                        </a:rPr>
                        <a:t>Gini</a:t>
                      </a:r>
                      <a:r>
                        <a:rPr lang="en-GB" sz="20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5165">
                <a:tc gridSpan="4">
                  <a:txBody>
                    <a:bodyPr/>
                    <a:lstStyle/>
                    <a:p>
                      <a:r>
                        <a:rPr lang="en-GB" sz="2200" b="1" dirty="0" smtClean="0">
                          <a:latin typeface="Arial" pitchFamily="34" charset="0"/>
                          <a:cs typeface="Arial" pitchFamily="34" charset="0"/>
                        </a:rPr>
                        <a:t>Financial and housing wealth (BHPS)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5165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1995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5165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2005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5165">
                <a:tc gridSpan="5">
                  <a:txBody>
                    <a:bodyPr/>
                    <a:lstStyle/>
                    <a:p>
                      <a:r>
                        <a:rPr lang="en-GB" sz="2200" b="1" dirty="0" smtClean="0">
                          <a:latin typeface="Arial" pitchFamily="34" charset="0"/>
                          <a:cs typeface="Arial" pitchFamily="34" charset="0"/>
                        </a:rPr>
                        <a:t>Wealth in 2006-2008 on different definitions</a:t>
                      </a:r>
                      <a:r>
                        <a:rPr lang="en-GB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(WAS)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51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Physical and financial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5165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Non-pension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51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GB" sz="2200" baseline="0" dirty="0" smtClean="0">
                          <a:latin typeface="Arial" pitchFamily="34" charset="0"/>
                          <a:cs typeface="Arial" pitchFamily="34" charset="0"/>
                        </a:rPr>
                        <a:t> (with private pensions)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23731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Sources: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Own calculations from British Household Panel Study (BHPS; Office for National Statistics, Wealth and Assets Survey (WAS). Figures refer to GB.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961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But the </a:t>
            </a:r>
            <a:r>
              <a:rPr lang="en-GB" sz="3200" b="1" i="1" dirty="0" smtClean="0">
                <a:latin typeface="Arial" pitchFamily="34" charset="0"/>
                <a:cs typeface="Arial" pitchFamily="34" charset="0"/>
              </a:rPr>
              <a:t>absolute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 gaps have widened greatly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i="1" dirty="0" smtClean="0">
                <a:latin typeface="Arial" pitchFamily="34" charset="0"/>
                <a:cs typeface="Arial" pitchFamily="34" charset="0"/>
              </a:rPr>
              <a:t>(household wealth at different points in distribution, £000s, 2005 prices)</a:t>
            </a:r>
            <a:endParaRPr lang="en-US" sz="27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28602"/>
          <a:ext cx="8229600" cy="417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478750"/>
                <a:gridCol w="1478750"/>
                <a:gridCol w="1478750"/>
                <a:gridCol w="1478750"/>
              </a:tblGrid>
              <a:tr h="659052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itchFamily="34" charset="0"/>
                          <a:cs typeface="Arial" pitchFamily="34" charset="0"/>
                        </a:rPr>
                        <a:t>P10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itchFamily="34" charset="0"/>
                          <a:cs typeface="Arial" pitchFamily="34" charset="0"/>
                        </a:rPr>
                        <a:t>Median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itchFamily="34" charset="0"/>
                          <a:cs typeface="Arial" pitchFamily="34" charset="0"/>
                        </a:rPr>
                        <a:t>P90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en-US" sz="2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359">
                <a:tc gridSpan="5">
                  <a:txBody>
                    <a:bodyPr/>
                    <a:lstStyle/>
                    <a:p>
                      <a:r>
                        <a:rPr lang="en-GB" sz="2200" b="1" dirty="0" smtClean="0">
                          <a:latin typeface="Arial" pitchFamily="34" charset="0"/>
                          <a:cs typeface="Arial" pitchFamily="34" charset="0"/>
                        </a:rPr>
                        <a:t>Financial and housing wealth (BHPS): levels (£000s)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359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1995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-0.1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359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2005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390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359">
                <a:tc gridSpan="5">
                  <a:txBody>
                    <a:bodyPr/>
                    <a:lstStyle/>
                    <a:p>
                      <a:r>
                        <a:rPr lang="en-GB" sz="2200" b="1" dirty="0" smtClean="0"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  <a:r>
                        <a:rPr lang="en-GB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and housing wealth (BHPS): changes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07784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£000s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+0.1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+73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+200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+84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359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r>
                        <a:rPr lang="en-GB" sz="2200" baseline="0" dirty="0" smtClean="0">
                          <a:latin typeface="Arial" pitchFamily="34" charset="0"/>
                          <a:cs typeface="Arial" pitchFamily="34" charset="0"/>
                        </a:rPr>
                        <a:t> as multiple of median earnings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+3.1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2200" dirty="0" smtClean="0">
                          <a:latin typeface="Arial" pitchFamily="34" charset="0"/>
                          <a:cs typeface="Arial" pitchFamily="34" charset="0"/>
                        </a:rPr>
                        <a:t>+8.6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2200" i="1" dirty="0" smtClean="0">
                          <a:latin typeface="Arial" pitchFamily="34" charset="0"/>
                          <a:cs typeface="Arial" pitchFamily="34" charset="0"/>
                        </a:rPr>
                        <a:t>+3.6</a:t>
                      </a:r>
                      <a:endParaRPr lang="en-US" sz="2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0212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Own calculations from British Household Panel Study (BHPS). Figures refer to GB.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As a result, while half of households have total wealth (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excluding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pension rights) over £145,000, a tenth have over £491,000 and one per cent over £1.5 million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85750" y="6429375"/>
            <a:ext cx="6158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i="1" dirty="0">
                <a:latin typeface="Arial" pitchFamily="34" charset="0"/>
                <a:cs typeface="Arial" pitchFamily="34" charset="0"/>
              </a:rPr>
              <a:t>Source</a:t>
            </a:r>
            <a:r>
              <a:rPr lang="en-GB" sz="1600" dirty="0">
                <a:cs typeface="Arial" charset="0"/>
              </a:rPr>
              <a:t>: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ONS, based on Wealth and Assets Survey, 2006/08.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78738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And while half of households have total wealth (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including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non-state pension rights) over £200,000, a tenth have over £850,000 and one per cent over £2.6 million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85750" y="6429375"/>
            <a:ext cx="6950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latin typeface="Arial" pitchFamily="34" charset="0"/>
                <a:cs typeface="Arial" pitchFamily="34" charset="0"/>
              </a:rPr>
              <a:t>Source</a:t>
            </a:r>
            <a:r>
              <a:rPr lang="en-GB" dirty="0">
                <a:latin typeface="Arial" pitchFamily="34" charset="0"/>
                <a:cs typeface="Arial" pitchFamily="34" charset="0"/>
              </a:rPr>
              <a:t>: ONS, based on Wealth and Assets Survey, 2006/08.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1694</Words>
  <Application>Microsoft Office PowerPoint</Application>
  <PresentationFormat>On-screen Show (4:3)</PresentationFormat>
  <Paragraphs>369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Wealth inequality and accumulation</vt:lpstr>
      <vt:lpstr>Some paradoxes in UK wealth distribution?</vt:lpstr>
      <vt:lpstr>The UK does not look unusual internationally (shares of household net worth, %)</vt:lpstr>
      <vt:lpstr>Personal wealth has become more important (% of GDP, UK, 1950-2005)</vt:lpstr>
      <vt:lpstr>The individual wealth distribution appears relatively stable over last 30 years (shares of marketable wealth, adults)</vt:lpstr>
      <vt:lpstr>But household survey data shows lower inequality since 1995 (Shares of household wealth, %)</vt:lpstr>
      <vt:lpstr>But the absolute gaps have widened greatly (household wealth at different points in distribution, £000s, 2005 prices)</vt:lpstr>
      <vt:lpstr>As a result, while half of households have total wealth (excluding pension rights) over £145,000, a tenth have over £491,000 and one per cent over £1.5 million</vt:lpstr>
      <vt:lpstr>And while half of households have total wealth (including non-state pension rights) over £200,000, a tenth have over £850,000 and one per cent over £2.6 million</vt:lpstr>
      <vt:lpstr>The life cycle has a substantial effect, but there is substantial inequality within every age group (P10, P30, median, P70 and P90 for households by age)</vt:lpstr>
      <vt:lpstr>But accumulations between 1995 and 2005 do not follow a life-cycle pattern (Median net wealth, £000, by initial age of household head)</vt:lpstr>
      <vt:lpstr>Although they would have done without the house price boom ... (Median net wealth, £000, by initial age of household head; house values adjusted to 1995 house prices )</vt:lpstr>
      <vt:lpstr>And removing the house price boom removes nearly all of the change in distribution</vt:lpstr>
      <vt:lpstr>Does that mean that the ‘paper gains’ from higher asset prices do not matter?</vt:lpstr>
      <vt:lpstr>Labour market inequalities are amplified into huge differences in household resources available for retirement; households aged 55-64 (2006/08)</vt:lpstr>
      <vt:lpstr>Inheritance over previous nine years by final net wealth</vt:lpstr>
      <vt:lpstr>Inheritance over following nine years by initial net wealth</vt:lpstr>
      <vt:lpstr>And wealth differentials are the most powerful predictor of differences in life expectancy in later life in the UK Survival rates after 6 years by wealth group, people aged over 50 (%)</vt:lpstr>
      <vt:lpstr>Conclusions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inequality and accumulation</dc:title>
  <dc:creator>John</dc:creator>
  <cp:lastModifiedBy>John Hills</cp:lastModifiedBy>
  <cp:revision>55</cp:revision>
  <cp:lastPrinted>2011-10-24T10:45:01Z</cp:lastPrinted>
  <dcterms:created xsi:type="dcterms:W3CDTF">2011-10-21T10:16:36Z</dcterms:created>
  <dcterms:modified xsi:type="dcterms:W3CDTF">2011-10-24T11:03:29Z</dcterms:modified>
</cp:coreProperties>
</file>