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8"/>
  </p:notesMasterIdLst>
  <p:handoutMasterIdLst>
    <p:handoutMasterId r:id="rId39"/>
  </p:handoutMasterIdLst>
  <p:sldIdLst>
    <p:sldId id="907" r:id="rId2"/>
    <p:sldId id="916" r:id="rId3"/>
    <p:sldId id="672" r:id="rId4"/>
    <p:sldId id="908" r:id="rId5"/>
    <p:sldId id="917" r:id="rId6"/>
    <p:sldId id="905" r:id="rId7"/>
    <p:sldId id="920" r:id="rId8"/>
    <p:sldId id="921" r:id="rId9"/>
    <p:sldId id="919" r:id="rId10"/>
    <p:sldId id="923" r:id="rId11"/>
    <p:sldId id="904" r:id="rId12"/>
    <p:sldId id="675" r:id="rId13"/>
    <p:sldId id="909" r:id="rId14"/>
    <p:sldId id="924" r:id="rId15"/>
    <p:sldId id="925" r:id="rId16"/>
    <p:sldId id="913" r:id="rId17"/>
    <p:sldId id="918" r:id="rId18"/>
    <p:sldId id="915" r:id="rId19"/>
    <p:sldId id="926" r:id="rId20"/>
    <p:sldId id="930" r:id="rId21"/>
    <p:sldId id="931" r:id="rId22"/>
    <p:sldId id="932" r:id="rId23"/>
    <p:sldId id="933" r:id="rId24"/>
    <p:sldId id="949" r:id="rId25"/>
    <p:sldId id="950" r:id="rId26"/>
    <p:sldId id="934" r:id="rId27"/>
    <p:sldId id="935" r:id="rId28"/>
    <p:sldId id="936" r:id="rId29"/>
    <p:sldId id="937" r:id="rId30"/>
    <p:sldId id="938" r:id="rId31"/>
    <p:sldId id="939" r:id="rId32"/>
    <p:sldId id="944" r:id="rId33"/>
    <p:sldId id="945" r:id="rId34"/>
    <p:sldId id="946" r:id="rId35"/>
    <p:sldId id="947" r:id="rId36"/>
    <p:sldId id="948"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848"/>
    <a:srgbClr val="00FFFF"/>
    <a:srgbClr val="8CD8DA"/>
    <a:srgbClr val="FFFF00"/>
    <a:srgbClr val="FFFFFF"/>
    <a:srgbClr val="0000FF"/>
    <a:srgbClr val="FF33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63529" autoAdjust="0"/>
  </p:normalViewPr>
  <p:slideViewPr>
    <p:cSldViewPr>
      <p:cViewPr varScale="1">
        <p:scale>
          <a:sx n="51" d="100"/>
          <a:sy n="51" d="100"/>
        </p:scale>
        <p:origin x="-17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hacker\Desktop\WTAP%20Promotion\International%20Inequality%20Figures%20Update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jhacker\Desktop\WTAP%20Promotion\Copy%20of%20Unionization_rates_wag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jhacker\Desktop\WTAP%20Promotion\Filibuster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jhacker\Local%20Settings\Temporary%20Internet%20Files\Content.Outlook\GNF1301L\IncomeSurveyAverages_Total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954932442107408"/>
          <c:y val="5.6426332288401312E-2"/>
          <c:w val="0.50905907884300505"/>
          <c:h val="0.78279076002596448"/>
        </c:manualLayout>
      </c:layout>
      <c:barChart>
        <c:barDir val="col"/>
        <c:grouping val="clustered"/>
        <c:ser>
          <c:idx val="0"/>
          <c:order val="0"/>
          <c:tx>
            <c:strRef>
              <c:f>Sheet1!$B$1</c:f>
              <c:strCache>
                <c:ptCount val="1"/>
                <c:pt idx="0">
                  <c:v>1979</c:v>
                </c:pt>
              </c:strCache>
            </c:strRef>
          </c:tx>
          <c:spPr>
            <a:solidFill>
              <a:srgbClr val="00FFFF"/>
            </a:solidFill>
            <a:ln w="15611">
              <a:solidFill>
                <a:srgbClr val="000000"/>
              </a:solidFill>
              <a:prstDash val="solid"/>
            </a:ln>
          </c:spPr>
          <c:cat>
            <c:strRef>
              <c:f>Sheet1!$A$2:$A$7</c:f>
              <c:strCache>
                <c:ptCount val="6"/>
                <c:pt idx="0">
                  <c:v>Poorest fifth</c:v>
                </c:pt>
                <c:pt idx="1">
                  <c:v>Second fifth</c:v>
                </c:pt>
                <c:pt idx="2">
                  <c:v>Middle fifth</c:v>
                </c:pt>
                <c:pt idx="3">
                  <c:v>Fourth fifth</c:v>
                </c:pt>
                <c:pt idx="4">
                  <c:v>80th to 99th percentiles</c:v>
                </c:pt>
                <c:pt idx="5">
                  <c:v>Top 1 Percent</c:v>
                </c:pt>
              </c:strCache>
            </c:strRef>
          </c:cat>
          <c:val>
            <c:numRef>
              <c:f>Sheet1!$B$2:$B$7</c:f>
              <c:numCache>
                <c:formatCode>_("$"* #,##0_);_("$"* \(#,##0\);_("$"* "-"??_);_(@_)</c:formatCode>
                <c:ptCount val="6"/>
                <c:pt idx="0">
                  <c:v>15300</c:v>
                </c:pt>
                <c:pt idx="1">
                  <c:v>31000</c:v>
                </c:pt>
                <c:pt idx="2">
                  <c:v>44100</c:v>
                </c:pt>
                <c:pt idx="3">
                  <c:v>57700</c:v>
                </c:pt>
                <c:pt idx="4">
                  <c:v>88316</c:v>
                </c:pt>
                <c:pt idx="5">
                  <c:v>346600</c:v>
                </c:pt>
              </c:numCache>
            </c:numRef>
          </c:val>
        </c:ser>
        <c:ser>
          <c:idx val="1"/>
          <c:order val="1"/>
          <c:tx>
            <c:strRef>
              <c:f>Sheet1!$C$1</c:f>
              <c:strCache>
                <c:ptCount val="1"/>
                <c:pt idx="0">
                  <c:v>2007</c:v>
                </c:pt>
              </c:strCache>
            </c:strRef>
          </c:tx>
          <c:spPr>
            <a:solidFill>
              <a:srgbClr val="FFFFFF"/>
            </a:solidFill>
            <a:ln w="15611">
              <a:solidFill>
                <a:srgbClr val="000000"/>
              </a:solidFill>
              <a:prstDash val="solid"/>
            </a:ln>
          </c:spPr>
          <c:cat>
            <c:strRef>
              <c:f>Sheet1!$A$2:$A$7</c:f>
              <c:strCache>
                <c:ptCount val="6"/>
                <c:pt idx="0">
                  <c:v>Poorest fifth</c:v>
                </c:pt>
                <c:pt idx="1">
                  <c:v>Second fifth</c:v>
                </c:pt>
                <c:pt idx="2">
                  <c:v>Middle fifth</c:v>
                </c:pt>
                <c:pt idx="3">
                  <c:v>Fourth fifth</c:v>
                </c:pt>
                <c:pt idx="4">
                  <c:v>80th to 99th percentiles</c:v>
                </c:pt>
                <c:pt idx="5">
                  <c:v>Top 1 Percent</c:v>
                </c:pt>
              </c:strCache>
            </c:strRef>
          </c:cat>
          <c:val>
            <c:numRef>
              <c:f>Sheet1!$C$2:$C$7</c:f>
              <c:numCache>
                <c:formatCode>_("$"* #,##0_);_("$"* \(#,##0\);_("$"* "-"??_);_(@_)</c:formatCode>
                <c:ptCount val="6"/>
                <c:pt idx="0">
                  <c:v>17700</c:v>
                </c:pt>
                <c:pt idx="1">
                  <c:v>38000</c:v>
                </c:pt>
                <c:pt idx="2">
                  <c:v>55300</c:v>
                </c:pt>
                <c:pt idx="3">
                  <c:v>77700</c:v>
                </c:pt>
                <c:pt idx="4">
                  <c:v>140522</c:v>
                </c:pt>
                <c:pt idx="5">
                  <c:v>1319700</c:v>
                </c:pt>
              </c:numCache>
            </c:numRef>
          </c:val>
        </c:ser>
        <c:axId val="88065536"/>
        <c:axId val="56480896"/>
      </c:barChart>
      <c:barChart>
        <c:barDir val="col"/>
        <c:grouping val="clustered"/>
        <c:ser>
          <c:idx val="2"/>
          <c:order val="2"/>
          <c:tx>
            <c:strRef>
              <c:f>Sheet1!$D$1</c:f>
              <c:strCache>
                <c:ptCount val="1"/>
                <c:pt idx="0">
                  <c:v>Percent Change</c:v>
                </c:pt>
              </c:strCache>
            </c:strRef>
          </c:tx>
          <c:spPr>
            <a:solidFill>
              <a:srgbClr val="FF0000"/>
            </a:solidFill>
            <a:ln w="15611">
              <a:solidFill>
                <a:srgbClr val="000000"/>
              </a:solidFill>
              <a:prstDash val="solid"/>
            </a:ln>
          </c:spPr>
          <c:dLbls>
            <c:dLbl>
              <c:idx val="0"/>
              <c:layout>
                <c:manualLayout>
                  <c:x val="0"/>
                  <c:y val="-5.5916800722490435E-3"/>
                </c:manualLayout>
              </c:layout>
              <c:dLblPos val="outEnd"/>
              <c:showVal val="1"/>
            </c:dLbl>
            <c:dLbl>
              <c:idx val="1"/>
              <c:layout>
                <c:manualLayout>
                  <c:x val="3.9945073950677203E-3"/>
                  <c:y val="-5.6409279485225639E-3"/>
                </c:manualLayout>
              </c:layout>
              <c:dLblPos val="outEnd"/>
              <c:showVal val="1"/>
            </c:dLbl>
            <c:dLbl>
              <c:idx val="2"/>
              <c:layout>
                <c:manualLayout>
                  <c:x val="-1.9972536975338601E-3"/>
                  <c:y val="-9.798634041712528E-3"/>
                </c:manualLayout>
              </c:layout>
              <c:dLblPos val="outEnd"/>
              <c:showVal val="1"/>
            </c:dLbl>
            <c:dLbl>
              <c:idx val="3"/>
              <c:layout>
                <c:manualLayout>
                  <c:x val="1.9972536975338601E-3"/>
                  <c:y val="-1.9134704936076541E-3"/>
                </c:manualLayout>
              </c:layout>
              <c:dLblPos val="outEnd"/>
              <c:showVal val="1"/>
            </c:dLbl>
            <c:dLbl>
              <c:idx val="4"/>
              <c:layout>
                <c:manualLayout>
                  <c:x val="9.9862684876693007E-4"/>
                  <c:y val="-5.2111026444276575E-3"/>
                </c:manualLayout>
              </c:layout>
              <c:numFmt formatCode="0%" sourceLinked="0"/>
              <c:spPr>
                <a:noFill/>
                <a:ln w="31219">
                  <a:noFill/>
                </a:ln>
              </c:spPr>
              <c:txPr>
                <a:bodyPr/>
                <a:lstStyle/>
                <a:p>
                  <a:pPr>
                    <a:defRPr sz="2093" b="1" i="0" u="none" strike="noStrike" baseline="0">
                      <a:solidFill>
                        <a:srgbClr val="FFFFFF"/>
                      </a:solidFill>
                      <a:latin typeface="Arial"/>
                      <a:ea typeface="Arial"/>
                      <a:cs typeface="Arial"/>
                    </a:defRPr>
                  </a:pPr>
                  <a:endParaRPr lang="en-US"/>
                </a:p>
              </c:txPr>
              <c:dLblPos val="outEnd"/>
              <c:showVal val="1"/>
            </c:dLbl>
            <c:dLbl>
              <c:idx val="5"/>
              <c:layout>
                <c:manualLayout>
                  <c:x val="-4.1178338792886418E-2"/>
                  <c:y val="3.3534275957440809E-2"/>
                </c:manualLayout>
              </c:layout>
              <c:dLblPos val="outEnd"/>
              <c:showVal val="1"/>
            </c:dLbl>
            <c:spPr>
              <a:noFill/>
              <a:ln w="31219">
                <a:noFill/>
              </a:ln>
            </c:spPr>
            <c:txPr>
              <a:bodyPr/>
              <a:lstStyle/>
              <a:p>
                <a:pPr>
                  <a:defRPr sz="2093" b="1" i="0" u="none" strike="noStrike" baseline="0">
                    <a:solidFill>
                      <a:srgbClr val="FFFFFF"/>
                    </a:solidFill>
                    <a:latin typeface="Arial"/>
                    <a:ea typeface="Arial"/>
                    <a:cs typeface="Arial"/>
                  </a:defRPr>
                </a:pPr>
                <a:endParaRPr lang="en-US"/>
              </a:p>
            </c:txPr>
            <c:dLblPos val="ctr"/>
            <c:showVal val="1"/>
          </c:dLbls>
          <c:cat>
            <c:strRef>
              <c:f>Sheet1!$A$2:$A$7</c:f>
              <c:strCache>
                <c:ptCount val="6"/>
                <c:pt idx="0">
                  <c:v>Poorest fifth</c:v>
                </c:pt>
                <c:pt idx="1">
                  <c:v>Second fifth</c:v>
                </c:pt>
                <c:pt idx="2">
                  <c:v>Middle fifth</c:v>
                </c:pt>
                <c:pt idx="3">
                  <c:v>Fourth fifth</c:v>
                </c:pt>
                <c:pt idx="4">
                  <c:v>80th to 99th percentiles</c:v>
                </c:pt>
                <c:pt idx="5">
                  <c:v>Top 1 Percent</c:v>
                </c:pt>
              </c:strCache>
            </c:strRef>
          </c:cat>
          <c:val>
            <c:numRef>
              <c:f>Sheet1!$D$2:$D$7</c:f>
              <c:numCache>
                <c:formatCode>0%</c:formatCode>
                <c:ptCount val="6"/>
                <c:pt idx="0">
                  <c:v>0.16</c:v>
                </c:pt>
                <c:pt idx="1">
                  <c:v>0.23</c:v>
                </c:pt>
                <c:pt idx="2">
                  <c:v>0.25</c:v>
                </c:pt>
                <c:pt idx="3">
                  <c:v>0.35000000000000031</c:v>
                </c:pt>
                <c:pt idx="4">
                  <c:v>0.59</c:v>
                </c:pt>
                <c:pt idx="5">
                  <c:v>2.8099999999999987</c:v>
                </c:pt>
              </c:numCache>
            </c:numRef>
          </c:val>
        </c:ser>
        <c:gapWidth val="260"/>
        <c:axId val="56482432"/>
        <c:axId val="87777664"/>
      </c:barChart>
      <c:catAx>
        <c:axId val="88065536"/>
        <c:scaling>
          <c:orientation val="minMax"/>
        </c:scaling>
        <c:axPos val="b"/>
        <c:numFmt formatCode="General" sourceLinked="1"/>
        <c:tickLblPos val="nextTo"/>
        <c:spPr>
          <a:ln w="46830">
            <a:solidFill>
              <a:srgbClr val="FFFFFF"/>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56480896"/>
        <c:crosses val="autoZero"/>
        <c:auto val="1"/>
        <c:lblAlgn val="ctr"/>
        <c:lblOffset val="100"/>
        <c:tickLblSkip val="1"/>
        <c:tickMarkSkip val="1"/>
      </c:catAx>
      <c:valAx>
        <c:axId val="56480896"/>
        <c:scaling>
          <c:orientation val="minMax"/>
          <c:max val="1400000"/>
        </c:scaling>
        <c:axPos val="l"/>
        <c:numFmt formatCode="\$#,##0" sourceLinked="0"/>
        <c:tickLblPos val="nextTo"/>
        <c:spPr>
          <a:ln w="46830">
            <a:solidFill>
              <a:srgbClr val="FFFFFF"/>
            </a:solidFill>
            <a:prstDash val="solid"/>
          </a:ln>
        </c:spPr>
        <c:txPr>
          <a:bodyPr rot="0" vert="horz"/>
          <a:lstStyle/>
          <a:p>
            <a:pPr>
              <a:defRPr sz="2093" b="0" i="0" u="none" strike="noStrike" baseline="0">
                <a:solidFill>
                  <a:srgbClr val="FFFFFF"/>
                </a:solidFill>
                <a:latin typeface="Arial"/>
                <a:ea typeface="Arial"/>
                <a:cs typeface="Arial"/>
              </a:defRPr>
            </a:pPr>
            <a:endParaRPr lang="en-US"/>
          </a:p>
        </c:txPr>
        <c:crossAx val="88065536"/>
        <c:crosses val="autoZero"/>
        <c:crossBetween val="between"/>
      </c:valAx>
      <c:catAx>
        <c:axId val="56482432"/>
        <c:scaling>
          <c:orientation val="minMax"/>
        </c:scaling>
        <c:delete val="1"/>
        <c:axPos val="b"/>
        <c:tickLblPos val="none"/>
        <c:crossAx val="87777664"/>
        <c:crosses val="autoZero"/>
        <c:auto val="1"/>
        <c:lblAlgn val="ctr"/>
        <c:lblOffset val="100"/>
      </c:catAx>
      <c:valAx>
        <c:axId val="87777664"/>
        <c:scaling>
          <c:orientation val="minMax"/>
          <c:max val="2.6"/>
          <c:min val="0"/>
        </c:scaling>
        <c:axPos val="r"/>
        <c:numFmt formatCode="0%" sourceLinked="1"/>
        <c:majorTickMark val="cross"/>
        <c:tickLblPos val="nextTo"/>
        <c:spPr>
          <a:ln w="46830">
            <a:solidFill>
              <a:srgbClr val="FFFFFF"/>
            </a:solidFill>
            <a:prstDash val="solid"/>
          </a:ln>
        </c:spPr>
        <c:txPr>
          <a:bodyPr rot="0" vert="horz"/>
          <a:lstStyle/>
          <a:p>
            <a:pPr>
              <a:defRPr sz="2093" b="0" i="0" u="none" strike="noStrike" baseline="0">
                <a:solidFill>
                  <a:srgbClr val="FFFFFF"/>
                </a:solidFill>
                <a:latin typeface="Arial"/>
                <a:ea typeface="Arial"/>
                <a:cs typeface="Arial"/>
              </a:defRPr>
            </a:pPr>
            <a:endParaRPr lang="en-US"/>
          </a:p>
        </c:txPr>
        <c:crossAx val="56482432"/>
        <c:crosses val="max"/>
        <c:crossBetween val="between"/>
      </c:valAx>
      <c:spPr>
        <a:noFill/>
        <a:ln w="25373">
          <a:noFill/>
        </a:ln>
      </c:spPr>
    </c:plotArea>
    <c:legend>
      <c:legendPos val="r"/>
      <c:layout>
        <c:manualLayout>
          <c:xMode val="edge"/>
          <c:yMode val="edge"/>
          <c:x val="0.23914691161279591"/>
          <c:y val="0.33330454660909398"/>
          <c:w val="0.2297930805853344"/>
          <c:h val="0.26723351113368893"/>
        </c:manualLayout>
      </c:layout>
      <c:spPr>
        <a:noFill/>
        <a:ln w="31219">
          <a:noFill/>
        </a:ln>
      </c:spPr>
      <c:txPr>
        <a:bodyPr/>
        <a:lstStyle/>
        <a:p>
          <a:pPr>
            <a:defRPr sz="2176" b="1" i="0" u="none" strike="noStrike" baseline="0">
              <a:solidFill>
                <a:srgbClr val="FFFFFF"/>
              </a:solidFill>
              <a:latin typeface="Arial"/>
              <a:ea typeface="Arial"/>
              <a:cs typeface="Arial"/>
            </a:defRPr>
          </a:pPr>
          <a:endParaRPr lang="en-US"/>
        </a:p>
      </c:txPr>
    </c:legend>
    <c:plotVisOnly val="1"/>
    <c:dispBlanksAs val="gap"/>
  </c:chart>
  <c:spPr>
    <a:noFill/>
    <a:ln>
      <a:noFill/>
    </a:ln>
  </c:spPr>
  <c:txPr>
    <a:bodyPr/>
    <a:lstStyle/>
    <a:p>
      <a:pPr>
        <a:defRPr sz="2368" b="1" i="0" u="none" strike="noStrike" baseline="0">
          <a:solidFill>
            <a:srgbClr val="FFFFFF"/>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7702831393863571E-2"/>
          <c:y val="0.11371308016877642"/>
          <c:w val="0.85553097345132734"/>
          <c:h val="0.64109419655876354"/>
        </c:manualLayout>
      </c:layout>
      <c:barChart>
        <c:barDir val="col"/>
        <c:grouping val="clustered"/>
        <c:ser>
          <c:idx val="0"/>
          <c:order val="0"/>
          <c:tx>
            <c:strRef>
              <c:f>'1973-present'!$B$7</c:f>
              <c:strCache>
                <c:ptCount val="1"/>
                <c:pt idx="0">
                  <c:v>1973*</c:v>
                </c:pt>
              </c:strCache>
            </c:strRef>
          </c:tx>
          <c:spPr>
            <a:solidFill>
              <a:srgbClr val="00FFFF"/>
            </a:solidFill>
            <a:ln>
              <a:solidFill>
                <a:schemeClr val="tx2">
                  <a:lumMod val="10000"/>
                </a:schemeClr>
              </a:solidFill>
            </a:ln>
          </c:spPr>
          <c:cat>
            <c:strRef>
              <c:f>'1973-present'!$A$8:$A$12</c:f>
              <c:strCache>
                <c:ptCount val="5"/>
                <c:pt idx="0">
                  <c:v>Non-US</c:v>
                </c:pt>
                <c:pt idx="1">
                  <c:v>Finland, Norway, Sweden</c:v>
                </c:pt>
                <c:pt idx="2">
                  <c:v>France, Germany, Italy, Netherlands</c:v>
                </c:pt>
                <c:pt idx="3">
                  <c:v>Australia, Canada, N.Z., U.K.</c:v>
                </c:pt>
                <c:pt idx="4">
                  <c:v>United States</c:v>
                </c:pt>
              </c:strCache>
            </c:strRef>
          </c:cat>
          <c:val>
            <c:numRef>
              <c:f>'1973-present'!$B$8:$B$12</c:f>
              <c:numCache>
                <c:formatCode>General</c:formatCode>
                <c:ptCount val="5"/>
                <c:pt idx="0">
                  <c:v>7.8549999999999933</c:v>
                </c:pt>
                <c:pt idx="1">
                  <c:v>6.4633333333333427</c:v>
                </c:pt>
                <c:pt idx="2">
                  <c:v>8.3575000000000195</c:v>
                </c:pt>
                <c:pt idx="3">
                  <c:v>7.2324999999999999</c:v>
                </c:pt>
                <c:pt idx="4">
                  <c:v>7.74</c:v>
                </c:pt>
              </c:numCache>
            </c:numRef>
          </c:val>
        </c:ser>
        <c:ser>
          <c:idx val="1"/>
          <c:order val="1"/>
          <c:tx>
            <c:strRef>
              <c:f>'1973-present'!$C$7</c:f>
              <c:strCache>
                <c:ptCount val="1"/>
                <c:pt idx="0">
                  <c:v>Final Year**</c:v>
                </c:pt>
              </c:strCache>
            </c:strRef>
          </c:tx>
          <c:spPr>
            <a:solidFill>
              <a:srgbClr val="FF0000"/>
            </a:solidFill>
            <a:ln>
              <a:solidFill>
                <a:schemeClr val="accent4">
                  <a:lumMod val="10000"/>
                </a:schemeClr>
              </a:solidFill>
            </a:ln>
          </c:spPr>
          <c:cat>
            <c:strRef>
              <c:f>'1973-present'!$A$8:$A$12</c:f>
              <c:strCache>
                <c:ptCount val="5"/>
                <c:pt idx="0">
                  <c:v>Non-US</c:v>
                </c:pt>
                <c:pt idx="1">
                  <c:v>Finland, Norway, Sweden</c:v>
                </c:pt>
                <c:pt idx="2">
                  <c:v>France, Germany, Italy, Netherlands</c:v>
                </c:pt>
                <c:pt idx="3">
                  <c:v>Australia, Canada, N.Z., U.K.</c:v>
                </c:pt>
                <c:pt idx="4">
                  <c:v>United States</c:v>
                </c:pt>
              </c:strCache>
            </c:strRef>
          </c:cat>
          <c:val>
            <c:numRef>
              <c:f>'1973-present'!$C$8:$C$12</c:f>
              <c:numCache>
                <c:formatCode>General</c:formatCode>
                <c:ptCount val="5"/>
                <c:pt idx="0">
                  <c:v>9.5131249999999987</c:v>
                </c:pt>
                <c:pt idx="1">
                  <c:v>7.7933333333333419</c:v>
                </c:pt>
                <c:pt idx="2">
                  <c:v>8.6125000000000007</c:v>
                </c:pt>
                <c:pt idx="3">
                  <c:v>11.972500000000016</c:v>
                </c:pt>
                <c:pt idx="4">
                  <c:v>17.670000000000005</c:v>
                </c:pt>
              </c:numCache>
            </c:numRef>
          </c:val>
        </c:ser>
        <c:axId val="91390720"/>
        <c:axId val="91392256"/>
      </c:barChart>
      <c:catAx>
        <c:axId val="91390720"/>
        <c:scaling>
          <c:orientation val="minMax"/>
        </c:scaling>
        <c:axPos val="b"/>
        <c:tickLblPos val="nextTo"/>
        <c:txPr>
          <a:bodyPr/>
          <a:lstStyle/>
          <a:p>
            <a:pPr>
              <a:defRPr b="1"/>
            </a:pPr>
            <a:endParaRPr lang="en-US"/>
          </a:p>
        </c:txPr>
        <c:crossAx val="91392256"/>
        <c:crosses val="autoZero"/>
        <c:auto val="1"/>
        <c:lblAlgn val="ctr"/>
        <c:lblOffset val="100"/>
      </c:catAx>
      <c:valAx>
        <c:axId val="91392256"/>
        <c:scaling>
          <c:orientation val="minMax"/>
          <c:max val="18"/>
        </c:scaling>
        <c:axPos val="l"/>
        <c:majorGridlines/>
        <c:numFmt formatCode="##&quot;%&quot;" sourceLinked="0"/>
        <c:tickLblPos val="nextTo"/>
        <c:txPr>
          <a:bodyPr/>
          <a:lstStyle/>
          <a:p>
            <a:pPr>
              <a:defRPr sz="2000" b="1"/>
            </a:pPr>
            <a:endParaRPr lang="en-US"/>
          </a:p>
        </c:txPr>
        <c:crossAx val="91390720"/>
        <c:crosses val="autoZero"/>
        <c:crossBetween val="between"/>
      </c:valAx>
    </c:plotArea>
    <c:legend>
      <c:legendPos val="r"/>
      <c:layout>
        <c:manualLayout>
          <c:xMode val="edge"/>
          <c:yMode val="edge"/>
          <c:x val="0.24674412932896686"/>
          <c:y val="0.13988139140835243"/>
          <c:w val="0.29897858453534093"/>
          <c:h val="0.22656633110734628"/>
        </c:manualLayout>
      </c:layout>
      <c:spPr>
        <a:solidFill>
          <a:schemeClr val="bg1">
            <a:lumMod val="75000"/>
          </a:schemeClr>
        </a:solidFill>
        <a:ln>
          <a:solidFill>
            <a:srgbClr val="FFFFFF"/>
          </a:solidFill>
        </a:ln>
      </c:spPr>
      <c:txPr>
        <a:bodyPr/>
        <a:lstStyle/>
        <a:p>
          <a:pPr>
            <a:defRPr sz="2400" b="1"/>
          </a:pPr>
          <a:endParaRPr lang="en-US"/>
        </a:p>
      </c:txPr>
    </c:legend>
    <c:plotVisOnly val="1"/>
  </c:chart>
  <c:txPr>
    <a:bodyPr/>
    <a:lstStyle/>
    <a:p>
      <a:pPr>
        <a:defRPr sz="1600">
          <a:latin typeface="+mj-lt"/>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Union </a:t>
            </a:r>
            <a:r>
              <a:rPr lang="en-US" dirty="0"/>
              <a:t>coverage rate in the United States, 1973-2009</a:t>
            </a:r>
          </a:p>
        </c:rich>
      </c:tx>
      <c:layout>
        <c:manualLayout>
          <c:xMode val="edge"/>
          <c:yMode val="edge"/>
          <c:x val="0.1147754685716407"/>
          <c:y val="3.6389893351824368E-2"/>
        </c:manualLayout>
      </c:layout>
    </c:title>
    <c:plotArea>
      <c:layout>
        <c:manualLayout>
          <c:layoutTarget val="inner"/>
          <c:xMode val="edge"/>
          <c:yMode val="edge"/>
          <c:x val="0.11361656172755395"/>
          <c:y val="0.10937694007797576"/>
          <c:w val="0.86723617145042842"/>
          <c:h val="0.70350657851589093"/>
        </c:manualLayout>
      </c:layout>
      <c:lineChart>
        <c:grouping val="standard"/>
        <c:ser>
          <c:idx val="0"/>
          <c:order val="0"/>
          <c:spPr>
            <a:ln w="63500">
              <a:solidFill>
                <a:srgbClr val="FE4848"/>
              </a:solidFill>
            </a:ln>
          </c:spPr>
          <c:marker>
            <c:symbol val="none"/>
          </c:marker>
          <c:dLbls>
            <c:dLbl>
              <c:idx val="0"/>
              <c:layout>
                <c:manualLayout>
                  <c:x val="-8.7843132914960081E-3"/>
                  <c:y val="-3.2346571868288307E-2"/>
                </c:manualLayout>
              </c:layout>
              <c:showVal val="1"/>
            </c:dLbl>
            <c:dLbl>
              <c:idx val="36"/>
              <c:layout>
                <c:manualLayout>
                  <c:x val="-1.0248365506745362E-2"/>
                  <c:y val="-2.6281589642984271E-2"/>
                </c:manualLayout>
              </c:layout>
              <c:showVal val="1"/>
            </c:dLbl>
            <c:delete val="1"/>
          </c:dLbls>
          <c:cat>
            <c:numRef>
              <c:f>Data!$A$8:$A$44</c:f>
              <c:numCache>
                <c:formatCode>General</c:formatCode>
                <c:ptCount val="37"/>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numCache>
            </c:numRef>
          </c:cat>
          <c:val>
            <c:numRef>
              <c:f>Data!$B$8:$B$44</c:f>
              <c:numCache>
                <c:formatCode>0.0%</c:formatCode>
                <c:ptCount val="37"/>
                <c:pt idx="0">
                  <c:v>0.26700000000000002</c:v>
                </c:pt>
                <c:pt idx="1">
                  <c:v>0.26300000000000001</c:v>
                </c:pt>
                <c:pt idx="2">
                  <c:v>0.249</c:v>
                </c:pt>
                <c:pt idx="3">
                  <c:v>0.24800000000000003</c:v>
                </c:pt>
                <c:pt idx="4">
                  <c:v>0.26500000000000001</c:v>
                </c:pt>
                <c:pt idx="5">
                  <c:v>0.25800000000000001</c:v>
                </c:pt>
                <c:pt idx="6">
                  <c:v>0.27</c:v>
                </c:pt>
                <c:pt idx="7">
                  <c:v>0.25700000000000001</c:v>
                </c:pt>
                <c:pt idx="8">
                  <c:v>0.23899999999999999</c:v>
                </c:pt>
                <c:pt idx="9">
                  <c:v>0.23600000000000002</c:v>
                </c:pt>
                <c:pt idx="10">
                  <c:v>0.23300000000000001</c:v>
                </c:pt>
                <c:pt idx="11">
                  <c:v>0.21600000000000003</c:v>
                </c:pt>
                <c:pt idx="12">
                  <c:v>0.20499999999999999</c:v>
                </c:pt>
                <c:pt idx="13">
                  <c:v>0.19899999999999998</c:v>
                </c:pt>
                <c:pt idx="14">
                  <c:v>0.192</c:v>
                </c:pt>
                <c:pt idx="15">
                  <c:v>0.19</c:v>
                </c:pt>
                <c:pt idx="16">
                  <c:v>0.18600000000000003</c:v>
                </c:pt>
                <c:pt idx="17">
                  <c:v>0.183</c:v>
                </c:pt>
                <c:pt idx="18">
                  <c:v>0.182</c:v>
                </c:pt>
                <c:pt idx="19">
                  <c:v>0.17899999999999999</c:v>
                </c:pt>
                <c:pt idx="20">
                  <c:v>0.17699999999999999</c:v>
                </c:pt>
                <c:pt idx="21">
                  <c:v>0.17399999999999999</c:v>
                </c:pt>
                <c:pt idx="22">
                  <c:v>0.16699999999999998</c:v>
                </c:pt>
                <c:pt idx="23">
                  <c:v>0.16200000000000001</c:v>
                </c:pt>
                <c:pt idx="24">
                  <c:v>0.156</c:v>
                </c:pt>
                <c:pt idx="25">
                  <c:v>0.154</c:v>
                </c:pt>
                <c:pt idx="26">
                  <c:v>0.153</c:v>
                </c:pt>
                <c:pt idx="27">
                  <c:v>0.14899999999999999</c:v>
                </c:pt>
                <c:pt idx="28">
                  <c:v>0.14800000000000002</c:v>
                </c:pt>
                <c:pt idx="29">
                  <c:v>0.14599999999999999</c:v>
                </c:pt>
                <c:pt idx="30">
                  <c:v>0.14300000000000002</c:v>
                </c:pt>
                <c:pt idx="31">
                  <c:v>0.13800000000000001</c:v>
                </c:pt>
                <c:pt idx="32">
                  <c:v>0.13699999999999998</c:v>
                </c:pt>
                <c:pt idx="33">
                  <c:v>0.13100000000000001</c:v>
                </c:pt>
                <c:pt idx="34">
                  <c:v>0.13287925923318478</c:v>
                </c:pt>
                <c:pt idx="35">
                  <c:v>0.13699999999999998</c:v>
                </c:pt>
                <c:pt idx="36">
                  <c:v>0.13600000000000001</c:v>
                </c:pt>
              </c:numCache>
            </c:numRef>
          </c:val>
        </c:ser>
        <c:marker val="1"/>
        <c:axId val="121311232"/>
        <c:axId val="121313152"/>
      </c:lineChart>
      <c:catAx>
        <c:axId val="121311232"/>
        <c:scaling>
          <c:orientation val="minMax"/>
        </c:scaling>
        <c:axPos val="b"/>
        <c:numFmt formatCode="General" sourceLinked="1"/>
        <c:tickLblPos val="nextTo"/>
        <c:txPr>
          <a:bodyPr rot="-5400000" vert="horz"/>
          <a:lstStyle/>
          <a:p>
            <a:pPr>
              <a:defRPr/>
            </a:pPr>
            <a:endParaRPr lang="en-US"/>
          </a:p>
        </c:txPr>
        <c:crossAx val="121313152"/>
        <c:crosses val="autoZero"/>
        <c:auto val="1"/>
        <c:lblAlgn val="ctr"/>
        <c:lblOffset val="100"/>
        <c:tickLblSkip val="2"/>
        <c:tickMarkSkip val="2"/>
      </c:catAx>
      <c:valAx>
        <c:axId val="121313152"/>
        <c:scaling>
          <c:orientation val="minMax"/>
        </c:scaling>
        <c:axPos val="l"/>
        <c:title>
          <c:tx>
            <c:rich>
              <a:bodyPr rot="-5400000" vert="horz"/>
              <a:lstStyle/>
              <a:p>
                <a:pPr>
                  <a:defRPr/>
                </a:pPr>
                <a:r>
                  <a:rPr lang="en-US"/>
                  <a:t>Union coverage rate</a:t>
                </a:r>
              </a:p>
            </c:rich>
          </c:tx>
          <c:layout/>
        </c:title>
        <c:numFmt formatCode="0%" sourceLinked="0"/>
        <c:tickLblPos val="nextTo"/>
        <c:crossAx val="121311232"/>
        <c:crosses val="autoZero"/>
        <c:crossBetween val="between"/>
      </c:valAx>
    </c:plotArea>
    <c:plotVisOnly val="1"/>
  </c:chart>
  <c:spPr>
    <a:ln>
      <a:solidFill>
        <a:schemeClr val="tx1"/>
      </a:solidFill>
    </a:ln>
  </c:spPr>
  <c:txPr>
    <a:bodyPr/>
    <a:lstStyle/>
    <a:p>
      <a:pPr>
        <a:defRPr sz="1800">
          <a:latin typeface="Myriad Pro"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Cloture</a:t>
            </a:r>
            <a:r>
              <a:rPr lang="en-US" baseline="0" dirty="0" smtClean="0"/>
              <a:t> Filings to End Senate Filibusters, 1921-2010</a:t>
            </a:r>
            <a:endParaRPr lang="en-US" dirty="0"/>
          </a:p>
        </c:rich>
      </c:tx>
      <c:layout>
        <c:manualLayout>
          <c:xMode val="edge"/>
          <c:yMode val="edge"/>
          <c:x val="9.3392450327071566E-2"/>
          <c:y val="2.2616295842519417E-2"/>
        </c:manualLayout>
      </c:layout>
    </c:title>
    <c:plotArea>
      <c:layout>
        <c:manualLayout>
          <c:layoutTarget val="inner"/>
          <c:xMode val="edge"/>
          <c:yMode val="edge"/>
          <c:x val="5.0989047262828317E-2"/>
          <c:y val="9.9341877123414538E-2"/>
          <c:w val="0.48476229728485726"/>
          <c:h val="0.67446408121014834"/>
        </c:manualLayout>
      </c:layout>
      <c:lineChart>
        <c:grouping val="standard"/>
        <c:ser>
          <c:idx val="0"/>
          <c:order val="0"/>
          <c:tx>
            <c:strRef>
              <c:f>Sheet1!$B$1</c:f>
              <c:strCache>
                <c:ptCount val="1"/>
                <c:pt idx="0">
                  <c:v>Cloture filings</c:v>
                </c:pt>
              </c:strCache>
            </c:strRef>
          </c:tx>
          <c:spPr>
            <a:ln w="63500">
              <a:solidFill>
                <a:srgbClr val="FF0000"/>
              </a:solidFill>
            </a:ln>
          </c:spPr>
          <c:marker>
            <c:symbol val="none"/>
          </c:marker>
          <c:cat>
            <c:strRef>
              <c:f>Sheet1!$A$2:$A$46</c:f>
              <c:strCache>
                <c:ptCount val="45"/>
                <c:pt idx="0">
                  <c:v>1921-1922 R</c:v>
                </c:pt>
                <c:pt idx="1">
                  <c:v>1923-1924 R</c:v>
                </c:pt>
                <c:pt idx="2">
                  <c:v>1925-1926 R</c:v>
                </c:pt>
                <c:pt idx="3">
                  <c:v>1927-1928 R</c:v>
                </c:pt>
                <c:pt idx="4">
                  <c:v>1929-1930 R</c:v>
                </c:pt>
                <c:pt idx="5">
                  <c:v>1931-1932 R</c:v>
                </c:pt>
                <c:pt idx="6">
                  <c:v>1933-1934 D</c:v>
                </c:pt>
                <c:pt idx="7">
                  <c:v>1935-1936 D</c:v>
                </c:pt>
                <c:pt idx="8">
                  <c:v>1937-1938 D</c:v>
                </c:pt>
                <c:pt idx="9">
                  <c:v>1939-1940 D</c:v>
                </c:pt>
                <c:pt idx="10">
                  <c:v>1941-1942 D</c:v>
                </c:pt>
                <c:pt idx="11">
                  <c:v>1943-1944 D</c:v>
                </c:pt>
                <c:pt idx="12">
                  <c:v>1945-1946 D</c:v>
                </c:pt>
                <c:pt idx="13">
                  <c:v>1947-1948 R</c:v>
                </c:pt>
                <c:pt idx="14">
                  <c:v>1949-1950 D</c:v>
                </c:pt>
                <c:pt idx="15">
                  <c:v>1951-1952 D</c:v>
                </c:pt>
                <c:pt idx="16">
                  <c:v>1953-1954 R</c:v>
                </c:pt>
                <c:pt idx="17">
                  <c:v>1955-1956 D</c:v>
                </c:pt>
                <c:pt idx="18">
                  <c:v>1957-1958 D</c:v>
                </c:pt>
                <c:pt idx="19">
                  <c:v>1959-1960 D</c:v>
                </c:pt>
                <c:pt idx="20">
                  <c:v>1961-1962 D</c:v>
                </c:pt>
                <c:pt idx="21">
                  <c:v>1963-1964 D</c:v>
                </c:pt>
                <c:pt idx="22">
                  <c:v>1965-1966 D</c:v>
                </c:pt>
                <c:pt idx="23">
                  <c:v>1967-1968 D</c:v>
                </c:pt>
                <c:pt idx="24">
                  <c:v>1969-1970 D</c:v>
                </c:pt>
                <c:pt idx="25">
                  <c:v>1971-1972 D</c:v>
                </c:pt>
                <c:pt idx="26">
                  <c:v>1973-1974 D</c:v>
                </c:pt>
                <c:pt idx="27">
                  <c:v>1975-1976 D</c:v>
                </c:pt>
                <c:pt idx="28">
                  <c:v>1977-1978 D</c:v>
                </c:pt>
                <c:pt idx="29">
                  <c:v>1979-1980 D</c:v>
                </c:pt>
                <c:pt idx="30">
                  <c:v>1981-1982 R</c:v>
                </c:pt>
                <c:pt idx="31">
                  <c:v>1983-1984 R</c:v>
                </c:pt>
                <c:pt idx="32">
                  <c:v>1985-1986 R</c:v>
                </c:pt>
                <c:pt idx="33">
                  <c:v>1987-1988 D</c:v>
                </c:pt>
                <c:pt idx="34">
                  <c:v>1989-1990 D</c:v>
                </c:pt>
                <c:pt idx="35">
                  <c:v>1991-1992 D</c:v>
                </c:pt>
                <c:pt idx="36">
                  <c:v>1993-1994 D</c:v>
                </c:pt>
                <c:pt idx="37">
                  <c:v>1995-1996 R</c:v>
                </c:pt>
                <c:pt idx="38">
                  <c:v>1997-1998 R</c:v>
                </c:pt>
                <c:pt idx="39">
                  <c:v>1999-2000 R</c:v>
                </c:pt>
                <c:pt idx="40">
                  <c:v>*2001-2002 D</c:v>
                </c:pt>
                <c:pt idx="41">
                  <c:v>2003-2004 R</c:v>
                </c:pt>
                <c:pt idx="42">
                  <c:v>2005-2006 R</c:v>
                </c:pt>
                <c:pt idx="43">
                  <c:v>2007-2008 D</c:v>
                </c:pt>
                <c:pt idx="44">
                  <c:v>2009-2010 D</c:v>
                </c:pt>
              </c:strCache>
            </c:strRef>
          </c:cat>
          <c:val>
            <c:numRef>
              <c:f>Sheet1!$B$2:$B$46</c:f>
              <c:numCache>
                <c:formatCode>General</c:formatCode>
                <c:ptCount val="45"/>
                <c:pt idx="0">
                  <c:v>1</c:v>
                </c:pt>
                <c:pt idx="1">
                  <c:v>0</c:v>
                </c:pt>
                <c:pt idx="2">
                  <c:v>7</c:v>
                </c:pt>
                <c:pt idx="3">
                  <c:v>1</c:v>
                </c:pt>
                <c:pt idx="4">
                  <c:v>1</c:v>
                </c:pt>
                <c:pt idx="5">
                  <c:v>2</c:v>
                </c:pt>
                <c:pt idx="6">
                  <c:v>0</c:v>
                </c:pt>
                <c:pt idx="7">
                  <c:v>0</c:v>
                </c:pt>
                <c:pt idx="8">
                  <c:v>2</c:v>
                </c:pt>
                <c:pt idx="9">
                  <c:v>0</c:v>
                </c:pt>
                <c:pt idx="10">
                  <c:v>1</c:v>
                </c:pt>
                <c:pt idx="11">
                  <c:v>1</c:v>
                </c:pt>
                <c:pt idx="12">
                  <c:v>6</c:v>
                </c:pt>
                <c:pt idx="13">
                  <c:v>0</c:v>
                </c:pt>
                <c:pt idx="14">
                  <c:v>2</c:v>
                </c:pt>
                <c:pt idx="15">
                  <c:v>0</c:v>
                </c:pt>
                <c:pt idx="16">
                  <c:v>1</c:v>
                </c:pt>
                <c:pt idx="17">
                  <c:v>0</c:v>
                </c:pt>
                <c:pt idx="18">
                  <c:v>0</c:v>
                </c:pt>
                <c:pt idx="19">
                  <c:v>1</c:v>
                </c:pt>
                <c:pt idx="20">
                  <c:v>4</c:v>
                </c:pt>
                <c:pt idx="21">
                  <c:v>4</c:v>
                </c:pt>
                <c:pt idx="22">
                  <c:v>7</c:v>
                </c:pt>
                <c:pt idx="23">
                  <c:v>6</c:v>
                </c:pt>
                <c:pt idx="24">
                  <c:v>7</c:v>
                </c:pt>
                <c:pt idx="25">
                  <c:v>23</c:v>
                </c:pt>
                <c:pt idx="26">
                  <c:v>44</c:v>
                </c:pt>
                <c:pt idx="27">
                  <c:v>39</c:v>
                </c:pt>
                <c:pt idx="28">
                  <c:v>23</c:v>
                </c:pt>
                <c:pt idx="29">
                  <c:v>30</c:v>
                </c:pt>
                <c:pt idx="30">
                  <c:v>31</c:v>
                </c:pt>
                <c:pt idx="31">
                  <c:v>41</c:v>
                </c:pt>
                <c:pt idx="32">
                  <c:v>41</c:v>
                </c:pt>
                <c:pt idx="33">
                  <c:v>54</c:v>
                </c:pt>
                <c:pt idx="34">
                  <c:v>38</c:v>
                </c:pt>
                <c:pt idx="35">
                  <c:v>60</c:v>
                </c:pt>
                <c:pt idx="36">
                  <c:v>80</c:v>
                </c:pt>
                <c:pt idx="37">
                  <c:v>82</c:v>
                </c:pt>
                <c:pt idx="38">
                  <c:v>69</c:v>
                </c:pt>
                <c:pt idx="39">
                  <c:v>71</c:v>
                </c:pt>
                <c:pt idx="40">
                  <c:v>71</c:v>
                </c:pt>
                <c:pt idx="41">
                  <c:v>62</c:v>
                </c:pt>
                <c:pt idx="42">
                  <c:v>68</c:v>
                </c:pt>
                <c:pt idx="43">
                  <c:v>139</c:v>
                </c:pt>
                <c:pt idx="44">
                  <c:v>136</c:v>
                </c:pt>
              </c:numCache>
            </c:numRef>
          </c:val>
        </c:ser>
        <c:marker val="1"/>
        <c:axId val="56456320"/>
        <c:axId val="56457856"/>
      </c:lineChart>
      <c:catAx>
        <c:axId val="56456320"/>
        <c:scaling>
          <c:orientation val="minMax"/>
        </c:scaling>
        <c:axPos val="b"/>
        <c:tickLblPos val="nextTo"/>
        <c:txPr>
          <a:bodyPr/>
          <a:lstStyle/>
          <a:p>
            <a:pPr>
              <a:defRPr sz="1400"/>
            </a:pPr>
            <a:endParaRPr lang="en-US"/>
          </a:p>
        </c:txPr>
        <c:crossAx val="56457856"/>
        <c:crosses val="autoZero"/>
        <c:auto val="1"/>
        <c:lblAlgn val="ctr"/>
        <c:lblOffset val="100"/>
        <c:tickLblSkip val="4"/>
      </c:catAx>
      <c:valAx>
        <c:axId val="56457856"/>
        <c:scaling>
          <c:orientation val="minMax"/>
          <c:max val="140"/>
        </c:scaling>
        <c:axPos val="l"/>
        <c:majorGridlines/>
        <c:numFmt formatCode="General" sourceLinked="1"/>
        <c:tickLblPos val="nextTo"/>
        <c:txPr>
          <a:bodyPr/>
          <a:lstStyle/>
          <a:p>
            <a:pPr>
              <a:defRPr sz="1400"/>
            </a:pPr>
            <a:endParaRPr lang="en-US"/>
          </a:p>
        </c:txPr>
        <c:crossAx val="56456320"/>
        <c:crosses val="autoZero"/>
        <c:crossBetween val="between"/>
        <c:majorUnit val="35"/>
      </c:valAx>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Lobbying Expenditures </a:t>
            </a:r>
          </a:p>
          <a:p>
            <a:pPr>
              <a:defRPr/>
            </a:pPr>
            <a:r>
              <a:rPr lang="en-US"/>
              <a:t>(Billions—adjusted for inflation)</a:t>
            </a:r>
          </a:p>
        </c:rich>
      </c:tx>
      <c:layout/>
    </c:title>
    <c:plotArea>
      <c:layout/>
      <c:lineChart>
        <c:grouping val="standard"/>
        <c:ser>
          <c:idx val="0"/>
          <c:order val="0"/>
          <c:tx>
            <c:strRef>
              <c:f>Sheet1!$B$1</c:f>
              <c:strCache>
                <c:ptCount val="1"/>
                <c:pt idx="0">
                  <c:v>Lobbying Expenditures</c:v>
                </c:pt>
              </c:strCache>
            </c:strRef>
          </c:tx>
          <c:spPr>
            <a:ln w="50792">
              <a:solidFill>
                <a:srgbClr val="FF0000"/>
              </a:solidFill>
            </a:ln>
          </c:spPr>
          <c:marker>
            <c:symbol val="none"/>
          </c:marker>
          <c:dLbls>
            <c:dLbl>
              <c:idx val="2"/>
              <c:layout>
                <c:manualLayout>
                  <c:x val="3.0864197530865419E-3"/>
                  <c:y val="-4.9844236760124623E-2"/>
                </c:manualLayout>
              </c:layout>
              <c:showVal val="1"/>
            </c:dLbl>
            <c:numFmt formatCode="\$##.#&quot;B&quot;" sourceLinked="0"/>
            <c:showVal val="1"/>
          </c:dLbls>
          <c:cat>
            <c:numRef>
              <c:f>Sheet1!$A$2:$A$4</c:f>
              <c:numCache>
                <c:formatCode>General</c:formatCode>
                <c:ptCount val="3"/>
                <c:pt idx="0">
                  <c:v>1983</c:v>
                </c:pt>
                <c:pt idx="1">
                  <c:v>1998</c:v>
                </c:pt>
                <c:pt idx="2">
                  <c:v>2009</c:v>
                </c:pt>
              </c:numCache>
            </c:numRef>
          </c:cat>
          <c:val>
            <c:numRef>
              <c:f>Sheet1!$B$2:$B$4</c:f>
              <c:numCache>
                <c:formatCode>General</c:formatCode>
                <c:ptCount val="3"/>
                <c:pt idx="0">
                  <c:v>0.42600000000000032</c:v>
                </c:pt>
                <c:pt idx="1">
                  <c:v>1.84</c:v>
                </c:pt>
                <c:pt idx="2">
                  <c:v>3.48</c:v>
                </c:pt>
              </c:numCache>
            </c:numRef>
          </c:val>
        </c:ser>
        <c:marker val="1"/>
        <c:axId val="97292672"/>
        <c:axId val="97294208"/>
      </c:lineChart>
      <c:catAx>
        <c:axId val="97292672"/>
        <c:scaling>
          <c:orientation val="minMax"/>
        </c:scaling>
        <c:axPos val="b"/>
        <c:numFmt formatCode="General" sourceLinked="1"/>
        <c:tickLblPos val="nextTo"/>
        <c:crossAx val="97294208"/>
        <c:crosses val="autoZero"/>
        <c:auto val="1"/>
        <c:lblAlgn val="ctr"/>
        <c:lblOffset val="100"/>
      </c:catAx>
      <c:valAx>
        <c:axId val="97294208"/>
        <c:scaling>
          <c:orientation val="minMax"/>
        </c:scaling>
        <c:axPos val="l"/>
        <c:majorGridlines/>
        <c:numFmt formatCode="\$#,##0.0" sourceLinked="0"/>
        <c:tickLblPos val="nextTo"/>
        <c:crossAx val="97292672"/>
        <c:crosses val="autoZero"/>
        <c:crossBetween val="between"/>
      </c:valAx>
      <c:spPr>
        <a:noFill/>
        <a:ln w="25398">
          <a:noFill/>
        </a:ln>
      </c:spPr>
    </c:plotArea>
    <c:plotVisOnly val="1"/>
    <c:dispBlanksAs val="gap"/>
  </c:chart>
  <c:txPr>
    <a:bodyPr/>
    <a:lstStyle/>
    <a:p>
      <a:pPr>
        <a:defRPr sz="2400" b="1">
          <a:latin typeface="+mj-lt"/>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186608955010724"/>
          <c:y val="2.6296309254074241E-2"/>
          <c:w val="0.63960956746469444"/>
          <c:h val="0.79794805375651301"/>
        </c:manualLayout>
      </c:layout>
      <c:barChart>
        <c:barDir val="col"/>
        <c:grouping val="clustered"/>
        <c:ser>
          <c:idx val="2"/>
          <c:order val="0"/>
          <c:tx>
            <c:strRef>
              <c:f>Sheet1!$A$3</c:f>
              <c:strCache>
                <c:ptCount val="1"/>
                <c:pt idx="0">
                  <c:v>House Democrats</c:v>
                </c:pt>
              </c:strCache>
            </c:strRef>
          </c:tx>
          <c:spPr>
            <a:solidFill>
              <a:srgbClr val="00FFFF"/>
            </a:solidFill>
            <a:ln w="13447">
              <a:solidFill>
                <a:schemeClr val="tx1"/>
              </a:solidFill>
              <a:prstDash val="solid"/>
            </a:ln>
          </c:spPr>
          <c:dLbls>
            <c:dLbl>
              <c:idx val="0"/>
              <c:layout>
                <c:manualLayout>
                  <c:x val="-1.3951866062085817E-3"/>
                  <c:y val="-1.7319802180147431E-7"/>
                </c:manualLayout>
              </c:layout>
              <c:spPr/>
              <c:txPr>
                <a:bodyPr/>
                <a:lstStyle/>
                <a:p>
                  <a:pPr>
                    <a:defRPr sz="2400"/>
                  </a:pPr>
                  <a:endParaRPr lang="en-US"/>
                </a:p>
              </c:txPr>
              <c:showVal val="1"/>
            </c:dLbl>
            <c:showVal val="1"/>
          </c:dLbls>
          <c:cat>
            <c:strRef>
              <c:f>Sheet1!$B$1:$B$1</c:f>
              <c:strCache>
                <c:ptCount val="1"/>
                <c:pt idx="0">
                  <c:v>% Increase in Liberalism/Conservatism of Average Party Member</c:v>
                </c:pt>
              </c:strCache>
            </c:strRef>
          </c:cat>
          <c:val>
            <c:numRef>
              <c:f>Sheet1!$B$3</c:f>
              <c:numCache>
                <c:formatCode>0%</c:formatCode>
                <c:ptCount val="1"/>
                <c:pt idx="0">
                  <c:v>0.22359999999999999</c:v>
                </c:pt>
              </c:numCache>
            </c:numRef>
          </c:val>
        </c:ser>
        <c:ser>
          <c:idx val="3"/>
          <c:order val="1"/>
          <c:tx>
            <c:strRef>
              <c:f>Sheet1!$A$2</c:f>
              <c:strCache>
                <c:ptCount val="1"/>
                <c:pt idx="0">
                  <c:v>Senate Democrats</c:v>
                </c:pt>
              </c:strCache>
            </c:strRef>
          </c:tx>
          <c:spPr>
            <a:solidFill>
              <a:srgbClr val="99CCFF"/>
            </a:solidFill>
            <a:ln w="13447">
              <a:solidFill>
                <a:schemeClr val="tx1"/>
              </a:solidFill>
              <a:prstDash val="solid"/>
            </a:ln>
          </c:spPr>
          <c:dPt>
            <c:idx val="0"/>
            <c:spPr>
              <a:solidFill>
                <a:srgbClr val="00B0F0"/>
              </a:solidFill>
              <a:ln w="13447">
                <a:solidFill>
                  <a:schemeClr val="tx1"/>
                </a:solidFill>
                <a:prstDash val="solid"/>
              </a:ln>
            </c:spPr>
          </c:dPt>
          <c:dLbls>
            <c:dLbl>
              <c:idx val="0"/>
              <c:layout>
                <c:manualLayout>
                  <c:x val="-4.1855598186257385E-3"/>
                  <c:y val="-3.0794608276302031E-2"/>
                </c:manualLayout>
              </c:layout>
              <c:showVal val="1"/>
            </c:dLbl>
            <c:txPr>
              <a:bodyPr/>
              <a:lstStyle/>
              <a:p>
                <a:pPr>
                  <a:defRPr sz="2400"/>
                </a:pPr>
                <a:endParaRPr lang="en-US"/>
              </a:p>
            </c:txPr>
            <c:showVal val="1"/>
          </c:dLbls>
          <c:cat>
            <c:strRef>
              <c:f>Sheet1!$B$1:$B$1</c:f>
              <c:strCache>
                <c:ptCount val="1"/>
                <c:pt idx="0">
                  <c:v>% Increase in Liberalism/Conservatism of Average Party Member</c:v>
                </c:pt>
              </c:strCache>
            </c:strRef>
          </c:cat>
          <c:val>
            <c:numRef>
              <c:f>Sheet1!$B$2:$B$2</c:f>
              <c:numCache>
                <c:formatCode>0%</c:formatCode>
                <c:ptCount val="1"/>
                <c:pt idx="0">
                  <c:v>0.30240000000000017</c:v>
                </c:pt>
              </c:numCache>
            </c:numRef>
          </c:val>
        </c:ser>
        <c:ser>
          <c:idx val="5"/>
          <c:order val="2"/>
          <c:tx>
            <c:strRef>
              <c:f>Sheet1!$A$4</c:f>
              <c:strCache>
                <c:ptCount val="1"/>
                <c:pt idx="0">
                  <c:v>Senate Republicans</c:v>
                </c:pt>
              </c:strCache>
            </c:strRef>
          </c:tx>
          <c:spPr>
            <a:solidFill>
              <a:srgbClr val="FE4848"/>
            </a:solidFill>
            <a:ln w="13447">
              <a:solidFill>
                <a:schemeClr val="tx1"/>
              </a:solidFill>
              <a:prstDash val="solid"/>
            </a:ln>
          </c:spPr>
          <c:dLbls>
            <c:dLbl>
              <c:idx val="0"/>
              <c:layout>
                <c:manualLayout>
                  <c:x val="-4.1855598186257385E-3"/>
                  <c:y val="-3.2994223153180832E-2"/>
                </c:manualLayout>
              </c:layout>
              <c:showVal val="1"/>
            </c:dLbl>
            <c:numFmt formatCode="0%" sourceLinked="0"/>
            <c:txPr>
              <a:bodyPr/>
              <a:lstStyle/>
              <a:p>
                <a:pPr>
                  <a:defRPr sz="2400"/>
                </a:pPr>
                <a:endParaRPr lang="en-US"/>
              </a:p>
            </c:txPr>
            <c:showVal val="1"/>
          </c:dLbls>
          <c:cat>
            <c:strRef>
              <c:f>Sheet1!$B$1:$B$1</c:f>
              <c:strCache>
                <c:ptCount val="1"/>
                <c:pt idx="0">
                  <c:v>% Increase in Liberalism/Conservatism of Average Party Member</c:v>
                </c:pt>
              </c:strCache>
            </c:strRef>
          </c:cat>
          <c:val>
            <c:numRef>
              <c:f>Sheet1!$B$4</c:f>
              <c:numCache>
                <c:formatCode>0%</c:formatCode>
                <c:ptCount val="1"/>
                <c:pt idx="0">
                  <c:v>0.72860000000000036</c:v>
                </c:pt>
              </c:numCache>
            </c:numRef>
          </c:val>
        </c:ser>
        <c:ser>
          <c:idx val="4"/>
          <c:order val="3"/>
          <c:tx>
            <c:strRef>
              <c:f>Sheet1!$A$5</c:f>
              <c:strCache>
                <c:ptCount val="1"/>
                <c:pt idx="0">
                  <c:v>House Republicans</c:v>
                </c:pt>
              </c:strCache>
            </c:strRef>
          </c:tx>
          <c:spPr>
            <a:solidFill>
              <a:srgbClr val="C00000"/>
            </a:solidFill>
            <a:ln w="13447">
              <a:solidFill>
                <a:schemeClr val="tx1"/>
              </a:solidFill>
              <a:prstDash val="solid"/>
            </a:ln>
          </c:spPr>
          <c:dLbls>
            <c:dLbl>
              <c:idx val="0"/>
              <c:layout>
                <c:manualLayout>
                  <c:x val="2.7903732124171647E-3"/>
                  <c:y val="-1.9796533891908507E-2"/>
                </c:manualLayout>
              </c:layout>
              <c:showVal val="1"/>
            </c:dLbl>
            <c:txPr>
              <a:bodyPr/>
              <a:lstStyle/>
              <a:p>
                <a:pPr>
                  <a:defRPr sz="2400"/>
                </a:pPr>
                <a:endParaRPr lang="en-US"/>
              </a:p>
            </c:txPr>
            <c:showVal val="1"/>
          </c:dLbls>
          <c:cat>
            <c:strRef>
              <c:f>Sheet1!$B$1:$B$1</c:f>
              <c:strCache>
                <c:ptCount val="1"/>
                <c:pt idx="0">
                  <c:v>% Increase in Liberalism/Conservatism of Average Party Member</c:v>
                </c:pt>
              </c:strCache>
            </c:strRef>
          </c:cat>
          <c:val>
            <c:numRef>
              <c:f>Sheet1!$B$5:$B$5</c:f>
              <c:numCache>
                <c:formatCode>0%</c:formatCode>
                <c:ptCount val="1"/>
                <c:pt idx="0">
                  <c:v>1.7526999999999993</c:v>
                </c:pt>
              </c:numCache>
            </c:numRef>
          </c:val>
        </c:ser>
        <c:axId val="106439424"/>
        <c:axId val="106440960"/>
      </c:barChart>
      <c:catAx>
        <c:axId val="106439424"/>
        <c:scaling>
          <c:orientation val="minMax"/>
        </c:scaling>
        <c:axPos val="b"/>
        <c:numFmt formatCode="General" sourceLinked="1"/>
        <c:tickLblPos val="low"/>
        <c:spPr>
          <a:ln w="3362">
            <a:solidFill>
              <a:schemeClr val="tx1"/>
            </a:solidFill>
            <a:prstDash val="solid"/>
          </a:ln>
        </c:spPr>
        <c:txPr>
          <a:bodyPr rot="0" vert="horz"/>
          <a:lstStyle/>
          <a:p>
            <a:pPr>
              <a:defRPr/>
            </a:pPr>
            <a:endParaRPr lang="en-US"/>
          </a:p>
        </c:txPr>
        <c:crossAx val="106440960"/>
        <c:crosses val="autoZero"/>
        <c:auto val="1"/>
        <c:lblAlgn val="ctr"/>
        <c:lblOffset val="100"/>
        <c:tickLblSkip val="1"/>
        <c:tickMarkSkip val="1"/>
      </c:catAx>
      <c:valAx>
        <c:axId val="106440960"/>
        <c:scaling>
          <c:orientation val="minMax"/>
        </c:scaling>
        <c:axPos val="l"/>
        <c:majorGridlines>
          <c:spPr>
            <a:ln w="3362">
              <a:solidFill>
                <a:schemeClr val="tx1"/>
              </a:solidFill>
              <a:prstDash val="solid"/>
            </a:ln>
          </c:spPr>
        </c:majorGridlines>
        <c:numFmt formatCode="0%" sourceLinked="0"/>
        <c:tickLblPos val="nextTo"/>
        <c:spPr>
          <a:ln w="3362">
            <a:solidFill>
              <a:schemeClr val="tx1"/>
            </a:solidFill>
            <a:prstDash val="solid"/>
          </a:ln>
        </c:spPr>
        <c:txPr>
          <a:bodyPr rot="0" vert="horz"/>
          <a:lstStyle/>
          <a:p>
            <a:pPr>
              <a:defRPr/>
            </a:pPr>
            <a:endParaRPr lang="en-US"/>
          </a:p>
        </c:txPr>
        <c:crossAx val="106439424"/>
        <c:crosses val="autoZero"/>
        <c:crossBetween val="between"/>
        <c:majorUnit val="0.4"/>
      </c:valAx>
      <c:spPr>
        <a:noFill/>
        <a:ln w="12700">
          <a:solidFill>
            <a:schemeClr val="tx1"/>
          </a:solidFill>
          <a:prstDash val="solid"/>
        </a:ln>
      </c:spPr>
    </c:plotArea>
    <c:legend>
      <c:legendPos val="r"/>
      <c:layout>
        <c:manualLayout>
          <c:xMode val="edge"/>
          <c:yMode val="edge"/>
          <c:x val="0.74471567580038223"/>
          <c:y val="0.17165967697183337"/>
          <c:w val="0.23714689831891"/>
          <c:h val="0.58031105671923189"/>
        </c:manualLayout>
      </c:layout>
      <c:spPr>
        <a:noFill/>
        <a:ln w="3362">
          <a:solidFill>
            <a:schemeClr val="tx1"/>
          </a:solidFill>
          <a:prstDash val="solid"/>
        </a:ln>
      </c:spPr>
    </c:legend>
    <c:plotVisOnly val="1"/>
    <c:dispBlanksAs val="gap"/>
  </c:chart>
  <c:spPr>
    <a:noFill/>
    <a:ln>
      <a:noFill/>
    </a:ln>
  </c:spPr>
  <c:txPr>
    <a:bodyPr/>
    <a:lstStyle/>
    <a:p>
      <a:pPr>
        <a:defRPr sz="2000" b="1" i="0" u="none" strike="noStrike" baseline="0">
          <a:solidFill>
            <a:schemeClr val="tx1"/>
          </a:solidFill>
          <a:latin typeface="Times New Roman"/>
          <a:ea typeface="Times New Roman"/>
          <a:cs typeface="Times New Roman"/>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dk2" tx1="lt1" bg2="dk1" tx2="lt2" accent1="accent1" accent2="accent2" accent3="accent3" accent4="accent4" accent5="accent5" accent6="accent6" hlink="hlink" folHlink="folHlink"/>
  <c:chart>
    <c:plotArea>
      <c:layout>
        <c:manualLayout>
          <c:layoutTarget val="inner"/>
          <c:xMode val="edge"/>
          <c:yMode val="edge"/>
          <c:x val="0.27946239680933738"/>
          <c:y val="3.3716475095785438E-2"/>
          <c:w val="0.6322500916435807"/>
          <c:h val="0.85318249011976954"/>
        </c:manualLayout>
      </c:layout>
      <c:barChart>
        <c:barDir val="bar"/>
        <c:grouping val="clustered"/>
        <c:ser>
          <c:idx val="0"/>
          <c:order val="0"/>
          <c:tx>
            <c:strRef>
              <c:f>AVERAGE!$B$29</c:f>
              <c:strCache>
                <c:ptCount val="1"/>
                <c:pt idx="0">
                  <c:v>Perceived Earnings</c:v>
                </c:pt>
              </c:strCache>
            </c:strRef>
          </c:tx>
          <c:spPr>
            <a:solidFill>
              <a:srgbClr val="FE4848"/>
            </a:solidFill>
          </c:spPr>
          <c:dLbls>
            <c:numFmt formatCode="#,##0" sourceLinked="0"/>
            <c:showVal val="1"/>
          </c:dLbls>
          <c:cat>
            <c:strRef>
              <c:f>AVERAGE!$A$30:$A$36</c:f>
              <c:strCache>
                <c:ptCount val="7"/>
                <c:pt idx="0">
                  <c:v>Sales Clerk</c:v>
                </c:pt>
                <c:pt idx="1">
                  <c:v>Unskilled Factory Worker</c:v>
                </c:pt>
                <c:pt idx="2">
                  <c:v>Skilled Factory Worker</c:v>
                </c:pt>
                <c:pt idx="3">
                  <c:v>Owner of a Small Shop</c:v>
                </c:pt>
                <c:pt idx="4">
                  <c:v>Doctor in General Practice</c:v>
                </c:pt>
                <c:pt idx="5">
                  <c:v>Heart Surgeon</c:v>
                </c:pt>
                <c:pt idx="6">
                  <c:v>CEO of Large National Corp</c:v>
                </c:pt>
              </c:strCache>
            </c:strRef>
          </c:cat>
          <c:val>
            <c:numRef>
              <c:f>AVERAGE!$B$30:$B$36</c:f>
              <c:numCache>
                <c:formatCode>#,##0.0</c:formatCode>
                <c:ptCount val="7"/>
                <c:pt idx="0">
                  <c:v>31328.271717171716</c:v>
                </c:pt>
                <c:pt idx="1">
                  <c:v>31156.554545454546</c:v>
                </c:pt>
                <c:pt idx="2">
                  <c:v>47039.887878787893</c:v>
                </c:pt>
                <c:pt idx="3">
                  <c:v>72414.130303030324</c:v>
                </c:pt>
                <c:pt idx="4">
                  <c:v>239822.23333333331</c:v>
                </c:pt>
                <c:pt idx="5">
                  <c:v>458114.47811447812</c:v>
                </c:pt>
                <c:pt idx="6">
                  <c:v>5209444.4333333336</c:v>
                </c:pt>
              </c:numCache>
            </c:numRef>
          </c:val>
        </c:ser>
        <c:ser>
          <c:idx val="1"/>
          <c:order val="1"/>
          <c:tx>
            <c:strRef>
              <c:f>AVERAGE!$C$29</c:f>
              <c:strCache>
                <c:ptCount val="1"/>
                <c:pt idx="0">
                  <c:v>Perceived Fair Earnings</c:v>
                </c:pt>
              </c:strCache>
            </c:strRef>
          </c:tx>
          <c:dLbls>
            <c:numFmt formatCode="#,##0" sourceLinked="0"/>
            <c:showVal val="1"/>
          </c:dLbls>
          <c:cat>
            <c:strRef>
              <c:f>AVERAGE!$A$30:$A$36</c:f>
              <c:strCache>
                <c:ptCount val="7"/>
                <c:pt idx="0">
                  <c:v>Sales Clerk</c:v>
                </c:pt>
                <c:pt idx="1">
                  <c:v>Unskilled Factory Worker</c:v>
                </c:pt>
                <c:pt idx="2">
                  <c:v>Skilled Factory Worker</c:v>
                </c:pt>
                <c:pt idx="3">
                  <c:v>Owner of a Small Shop</c:v>
                </c:pt>
                <c:pt idx="4">
                  <c:v>Doctor in General Practice</c:v>
                </c:pt>
                <c:pt idx="5">
                  <c:v>Heart Surgeon</c:v>
                </c:pt>
                <c:pt idx="6">
                  <c:v>CEO of Large National Corp</c:v>
                </c:pt>
              </c:strCache>
            </c:strRef>
          </c:cat>
          <c:val>
            <c:numRef>
              <c:f>AVERAGE!$C$30:$C$36</c:f>
              <c:numCache>
                <c:formatCode>#,##0.0</c:formatCode>
                <c:ptCount val="7"/>
                <c:pt idx="0">
                  <c:v>46205.143589743588</c:v>
                </c:pt>
                <c:pt idx="1">
                  <c:v>44869.652991453011</c:v>
                </c:pt>
                <c:pt idx="2">
                  <c:v>56209.388888889043</c:v>
                </c:pt>
                <c:pt idx="3">
                  <c:v>92322.611111111124</c:v>
                </c:pt>
                <c:pt idx="4">
                  <c:v>204732.91111111108</c:v>
                </c:pt>
                <c:pt idx="5">
                  <c:v>427931.23030303098</c:v>
                </c:pt>
                <c:pt idx="6">
                  <c:v>2368360.5232323236</c:v>
                </c:pt>
              </c:numCache>
            </c:numRef>
          </c:val>
        </c:ser>
        <c:axId val="181682560"/>
        <c:axId val="181684096"/>
      </c:barChart>
      <c:catAx>
        <c:axId val="181682560"/>
        <c:scaling>
          <c:orientation val="minMax"/>
        </c:scaling>
        <c:axPos val="l"/>
        <c:tickLblPos val="nextTo"/>
        <c:crossAx val="181684096"/>
        <c:crosses val="autoZero"/>
        <c:auto val="1"/>
        <c:lblAlgn val="ctr"/>
        <c:lblOffset val="100"/>
      </c:catAx>
      <c:valAx>
        <c:axId val="181684096"/>
        <c:scaling>
          <c:orientation val="minMax"/>
        </c:scaling>
        <c:axPos val="b"/>
        <c:numFmt formatCode="#,##0" sourceLinked="0"/>
        <c:tickLblPos val="nextTo"/>
        <c:crossAx val="181682560"/>
        <c:crosses val="autoZero"/>
        <c:crossBetween val="between"/>
        <c:majorUnit val="2000000"/>
      </c:valAx>
    </c:plotArea>
    <c:legend>
      <c:legendPos val="r"/>
      <c:layout>
        <c:manualLayout>
          <c:xMode val="edge"/>
          <c:yMode val="edge"/>
          <c:x val="0.61393439786507165"/>
          <c:y val="0.33884688359738202"/>
          <c:w val="0.23708981070103671"/>
          <c:h val="0.34905216158325314"/>
        </c:manualLayout>
      </c:layout>
    </c:legend>
    <c:plotVisOnly val="1"/>
  </c:chart>
  <c:txPr>
    <a:bodyPr/>
    <a:lstStyle/>
    <a:p>
      <a:pPr>
        <a:defRPr sz="20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0.04425</cdr:x>
      <cdr:y>0.87778</cdr:y>
    </cdr:from>
    <cdr:to>
      <cdr:x>0.97345</cdr:x>
      <cdr:y>1</cdr:y>
    </cdr:to>
    <cdr:sp macro="" textlink="">
      <cdr:nvSpPr>
        <cdr:cNvPr id="2" name="TextBox 1"/>
        <cdr:cNvSpPr txBox="1"/>
      </cdr:nvSpPr>
      <cdr:spPr>
        <a:xfrm xmlns:a="http://schemas.openxmlformats.org/drawingml/2006/main">
          <a:off x="381000" y="6019801"/>
          <a:ext cx="8001000" cy="838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solidFill>
              <a:latin typeface="+mn-lt"/>
              <a:ea typeface="+mn-ea"/>
              <a:cs typeface="+mn-cs"/>
            </a:rPr>
            <a:t>*1974 for Germany and Italy, 1975 for Portugal, 1981 for Spain</a:t>
          </a:r>
          <a:r>
            <a:rPr lang="en-US" sz="1200" dirty="0" smtClean="0">
              <a:solidFill>
                <a:schemeClr val="tx1"/>
              </a:solidFill>
            </a:rPr>
            <a:t> </a:t>
          </a:r>
        </a:p>
        <a:p xmlns:a="http://schemas.openxmlformats.org/drawingml/2006/main">
          <a:r>
            <a:rPr lang="en-US" sz="1200" dirty="0" smtClean="0">
              <a:solidFill>
                <a:schemeClr val="tx1"/>
              </a:solidFill>
              <a:latin typeface="+mn-lt"/>
              <a:ea typeface="+mn-ea"/>
              <a:cs typeface="+mn-cs"/>
            </a:rPr>
            <a:t>**2002 </a:t>
          </a:r>
          <a:r>
            <a:rPr lang="en-US" sz="1200" dirty="0">
              <a:solidFill>
                <a:schemeClr val="tx1"/>
              </a:solidFill>
              <a:latin typeface="+mn-lt"/>
              <a:ea typeface="+mn-ea"/>
              <a:cs typeface="+mn-cs"/>
            </a:rPr>
            <a:t>Australia, 2000 Canada, 2004 Finland, 2006 France, 1995 Germany, 2004 Italy, 1999 Netherlands,  2006 Norway, 2005 Japan, New Zealand, Portugal, Singapore, Spain, 2009 Sweden, 1995 Switzerland, 2005 U.K., 2008 U.S.</a:t>
          </a:r>
          <a:endParaRPr lang="en-US" sz="12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0.08784</cdr:x>
      <cdr:y>0.92671</cdr:y>
    </cdr:from>
    <cdr:to>
      <cdr:x>0.92598</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762000" y="6606688"/>
          <a:ext cx="7270502" cy="5026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400" b="1" i="0" strike="noStrike" dirty="0">
              <a:solidFill>
                <a:schemeClr val="tx1"/>
              </a:solidFill>
              <a:latin typeface="Myriad Pro" pitchFamily="34" charset="0"/>
              <a:cs typeface="Arial"/>
            </a:rPr>
            <a:t>Source</a:t>
          </a:r>
          <a:r>
            <a:rPr lang="en-US" sz="1400" b="0" i="0" strike="noStrike" dirty="0">
              <a:solidFill>
                <a:schemeClr val="tx1"/>
              </a:solidFill>
              <a:latin typeface="Myriad Pro" pitchFamily="34" charset="0"/>
              <a:cs typeface="Arial"/>
            </a:rPr>
            <a:t>: Hirsch and Macpherson (2010). </a:t>
          </a:r>
          <a:r>
            <a:rPr lang="en-US" sz="1400" b="0" i="0" strike="noStrike" baseline="0" dirty="0" smtClean="0">
              <a:solidFill>
                <a:schemeClr val="tx1"/>
              </a:solidFill>
              <a:latin typeface="Myriad Pro" pitchFamily="34" charset="0"/>
              <a:cs typeface="Arial"/>
            </a:rPr>
            <a:t> </a:t>
          </a:r>
          <a:r>
            <a:rPr lang="en-US" sz="1400" b="0" i="0" strike="noStrike" dirty="0">
              <a:solidFill>
                <a:schemeClr val="tx1"/>
              </a:solidFill>
              <a:latin typeface="Myriad Pro" pitchFamily="34" charset="0"/>
              <a:cs typeface="Arial"/>
            </a:rPr>
            <a:t>http://unionstats.gsu.edu/</a:t>
          </a:r>
        </a:p>
        <a:p xmlns:a="http://schemas.openxmlformats.org/drawingml/2006/main">
          <a:pPr algn="l" rtl="0">
            <a:defRPr sz="1000"/>
          </a:pPr>
          <a:endParaRPr lang="en-US" sz="1400" b="0" i="0" strike="noStrike" dirty="0">
            <a:solidFill>
              <a:schemeClr val="tx1"/>
            </a:solidFill>
            <a:latin typeface="Myriad Pro" pitchFamily="34" charset="0"/>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0.01674</cdr:x>
      <cdr:y>0.75227</cdr:y>
    </cdr:from>
    <cdr:to>
      <cdr:x>0.08711</cdr:x>
      <cdr:y>0.87</cdr:y>
    </cdr:to>
    <cdr:sp macro="" textlink="">
      <cdr:nvSpPr>
        <cdr:cNvPr id="2" name="Oval 1"/>
        <cdr:cNvSpPr/>
      </cdr:nvSpPr>
      <cdr:spPr bwMode="auto">
        <a:xfrm xmlns:a="http://schemas.openxmlformats.org/drawingml/2006/main">
          <a:off x="152380" y="4343410"/>
          <a:ext cx="640558" cy="679742"/>
        </a:xfrm>
        <a:prstGeom xmlns:a="http://schemas.openxmlformats.org/drawingml/2006/main" prst="ellipse">
          <a:avLst/>
        </a:prstGeom>
        <a:solidFill xmlns:a="http://schemas.openxmlformats.org/drawingml/2006/main">
          <a:schemeClr val="bg2">
            <a:lumMod val="75000"/>
          </a:schemeClr>
        </a:solidFill>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AE3578A-195C-4720-86A8-94F301EDC067}" type="datetimeFigureOut">
              <a:rPr lang="en-US" smtClean="0"/>
              <a:pPr/>
              <a:t>10/27/2011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E668218-4AF8-41CE-A7E0-130BD0B3E94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8131"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8135"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437128B-5E1B-4D26-AB9A-87953EE3F8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0BB91-A23B-4157-B00D-071BA68D9F18}" type="slidenum">
              <a:rPr lang="en-US"/>
              <a:pPr/>
              <a:t>1</a:t>
            </a:fld>
            <a:endParaRPr lang="en-US"/>
          </a:p>
        </p:txBody>
      </p:sp>
      <p:sp>
        <p:nvSpPr>
          <p:cNvPr id="839682" name="Rectangle 2"/>
          <p:cNvSpPr>
            <a:spLocks noGrp="1" noRot="1" noChangeAspect="1" noChangeArrowheads="1" noTextEdit="1"/>
          </p:cNvSpPr>
          <p:nvPr>
            <p:ph type="sldImg"/>
          </p:nvPr>
        </p:nvSpPr>
        <p:spPr>
          <a:xfrm>
            <a:off x="1106488" y="696913"/>
            <a:ext cx="4648200" cy="3486150"/>
          </a:xfrm>
          <a:ln/>
        </p:spPr>
      </p:sp>
      <p:sp>
        <p:nvSpPr>
          <p:cNvPr id="839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65D9132-7541-4970-BAB8-40072A7F4884}"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D4F8CC5-5EDA-4674-8BF3-8BAB9A40B924}" type="slidenum">
              <a:rPr lang="en-US"/>
              <a:pPr/>
              <a:t>20</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355492E-432A-4800-BD69-E03FDD987A76}" type="slidenum">
              <a:rPr lang="en-US"/>
              <a:pPr/>
              <a:t>21</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4A1B7E8-43A7-4773-AD41-3A0839A2052E}" type="slidenum">
              <a:rPr lang="en-US"/>
              <a:pPr/>
              <a:t>22</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D588D20-D5AE-41D8-9E3D-6E0464360A2E}" type="slidenum">
              <a:rPr lang="en-US"/>
              <a:pPr/>
              <a:t>23</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03C7A72-0EAC-48EB-AC51-D904AA8E58AA}" type="slidenum">
              <a:rPr lang="en-US" smtClean="0"/>
              <a:pPr/>
              <a:t>3</a:t>
            </a:fld>
            <a:endParaRPr lang="en-US" smtClean="0"/>
          </a:p>
        </p:txBody>
      </p:sp>
      <p:sp>
        <p:nvSpPr>
          <p:cNvPr id="55299" name="Rectangle 2"/>
          <p:cNvSpPr>
            <a:spLocks noGrp="1" noRot="1" noChangeAspect="1" noChangeArrowheads="1" noTextEdit="1"/>
          </p:cNvSpPr>
          <p:nvPr>
            <p:ph type="sldImg"/>
          </p:nvPr>
        </p:nvSpPr>
        <p:spPr>
          <a:xfrm>
            <a:off x="1106488" y="696913"/>
            <a:ext cx="4648200" cy="3486150"/>
          </a:xfrm>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latin typeface="Arial" pitchFamily="34" charset="0"/>
              </a:rPr>
              <a:t>Median voter model comes from deToque. (LUCKY DUCKIES)</a:t>
            </a:r>
          </a:p>
          <a:p>
            <a:pPr eaLnBrk="1" hangingPunct="1"/>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926E7F5C-1526-48B2-9673-E108A36F21A9}" type="slidenum">
              <a:rPr lang="en-US">
                <a:latin typeface="Arial" pitchFamily="34" charset="0"/>
              </a:rPr>
              <a:pPr/>
              <a:t>24</a:t>
            </a:fld>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latin typeface="Arial" pitchFamily="34" charset="0"/>
              </a:rPr>
              <a:t>Wait for it…</a:t>
            </a:r>
          </a:p>
        </p:txBody>
      </p:sp>
      <p:sp>
        <p:nvSpPr>
          <p:cNvPr id="49156" name="Slide Number Placeholder 3"/>
          <p:cNvSpPr>
            <a:spLocks noGrp="1"/>
          </p:cNvSpPr>
          <p:nvPr>
            <p:ph type="sldNum" sz="quarter" idx="5"/>
          </p:nvPr>
        </p:nvSpPr>
        <p:spPr>
          <a:noFill/>
        </p:spPr>
        <p:txBody>
          <a:bodyPr/>
          <a:lstStyle/>
          <a:p>
            <a:fld id="{A66EA6A6-1FBB-4FBE-BEA3-91B0FA33698C}" type="slidenum">
              <a:rPr lang="en-US">
                <a:latin typeface="Arial" pitchFamily="34" charset="0"/>
              </a:rPr>
              <a:pPr/>
              <a:t>25</a:t>
            </a:fld>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A4D7E15-A953-45BF-9819-B39140282442}" type="slidenum">
              <a:rPr lang="en-US"/>
              <a:pPr/>
              <a:t>26</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9E6AC46-EACA-48B7-B282-39EEA90FA8EA}" type="slidenum">
              <a:rPr lang="en-US"/>
              <a:pPr/>
              <a:t>29</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415790"/>
            <a:ext cx="5029200" cy="4183380"/>
          </a:xfrm>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3E79EDB-ADE9-4B1C-90D4-FF55D6243218}" type="slidenum">
              <a:rPr lang="en-US"/>
              <a:pPr/>
              <a:t>30</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And yet, the trends of the last generation have been exactly the opposite. Redistribution through government taxes and transfers—the most visible and easily assessed form of redistribution that is the focus of the median-voter argument just outlined—has actually declined. Between 1980 and 2003, according to a recent analysis using the Panel Study of Income Dynamics, the amount by which government taxes and benefits reduced inequality (as measured by the Gini index, a common inequality standard) fell by roughly a third (Hungerford 2008). Inequality in what people earn rose. But instead of offsetting this rise, government taxes and benefits actually exacerbated it—an outcome seen in virtually no other nation (Mahler and Jesuit 2006). </a:t>
            </a:r>
          </a:p>
          <a:p>
            <a:pPr eaLnBrk="1" hangingPunct="1"/>
            <a:r>
              <a:rPr lang="en-US" smtClean="0"/>
              <a:t>This is even more clear when we look beyond the highly visible redistribution that occurs through government taxes and benefits and consider the myriad less visible ways in which government has shaped the market to favor of those at the top. In a range of areas from executive compensation and financial market regulation to laws governing the formation of unions, there is overwhelming evidence that political elites have shifted laws in a manner that has have abetted the rise in top incomes, through both new enactments and the deliberate failure to update policy to reflect changing social circumstances (Hacker and Pierson forthcoming).  Instead of pushing back against rising inequality, in other words, government has pushed forward.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3F4F2C0-563B-4144-80EC-BB608DC33C85}" type="slidenum">
              <a:rPr lang="en-US"/>
              <a:pPr/>
              <a:t>31</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8F31B2-6F3E-4814-B094-B1ABAA3CB3AB}" type="slidenum">
              <a:rPr lang="en-US"/>
              <a:pPr/>
              <a:t>32</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1D5008C-8060-4EF3-BF0D-3E90A245EB84}" type="slidenum">
              <a:rPr lang="en-US"/>
              <a:pPr/>
              <a:t>33</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Mention that source=Campbell and fact that nonseniors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962B14F-97A6-4F17-82F3-FB87B028FF21}" type="slidenum">
              <a:rPr lang="en-US"/>
              <a:pPr/>
              <a:t>34</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BF04F43-68D9-4EAD-A07B-10550E5C307F}" type="slidenum">
              <a:rPr lang="en-US"/>
              <a:pPr/>
              <a:t>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A4E059A-532B-4AB4-8F44-E90DA9172D89}" type="slidenum">
              <a:rPr lang="en-US"/>
              <a:pPr/>
              <a:t>7</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A040BD6-3CCA-4A4C-9F39-837995FB0601}" type="slidenum">
              <a:rPr lang="en-US"/>
              <a:pPr/>
              <a:t>9</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6411A4F-4C04-4A59-B12B-27F50CD5A1BF}" type="slidenum">
              <a:rPr lang="en-US"/>
              <a:pPr/>
              <a:t>10</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37128B-5E1B-4D26-AB9A-87953EE3F8D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p>
          </p:txBody>
        </p:sp>
      </p:grpSp>
      <p:sp>
        <p:nvSpPr>
          <p:cNvPr id="73015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301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2B0121D8-139A-4E53-8D90-5F7CB7F3D96E}"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C8C241-9A46-43B0-A683-FBD5309B0619}"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E23FD-58BD-49F9-8304-EFE50CA1D621}"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BE522-4473-4459-9951-3C6CBCD1FCEE}"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A1E1FB-6DDE-488F-A98B-44B4BC804BFF}"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455FB3-A5DC-4E68-9320-42620720FF9E}"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0CE8F9A-9999-410D-A9A3-F014E7BA3B41}"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0953B66-8DF4-4D3A-88AF-B862C1088D0A}"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F6F648A-E1C5-4FF2-8ACD-33080570A656}"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6428399-0999-49E2-8801-E6094DC2A432}"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4083389-2E8F-4859-AF76-9C8E217A3DCF}"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C385271-788E-4EFB-8766-21B40FAE0029}"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588" y="0"/>
            <a:ext cx="9148762" cy="6851650"/>
            <a:chOff x="1" y="0"/>
            <a:chExt cx="5763" cy="4316"/>
          </a:xfrm>
        </p:grpSpPr>
        <p:sp>
          <p:nvSpPr>
            <p:cNvPr id="7290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290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290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grpSp>
          <p:nvGrpSpPr>
            <p:cNvPr id="7179" name="Group 6"/>
            <p:cNvGrpSpPr>
              <a:grpSpLocks/>
            </p:cNvGrpSpPr>
            <p:nvPr/>
          </p:nvGrpSpPr>
          <p:grpSpPr bwMode="auto">
            <a:xfrm>
              <a:off x="288" y="0"/>
              <a:ext cx="5098" cy="4316"/>
              <a:chOff x="288" y="0"/>
              <a:chExt cx="5098" cy="4316"/>
            </a:xfrm>
          </p:grpSpPr>
          <p:sp>
            <p:nvSpPr>
              <p:cNvPr id="7290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0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0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0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0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7291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grpSp>
        <p:sp>
          <p:nvSpPr>
            <p:cNvPr id="7291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291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291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7291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p>
          </p:txBody>
        </p:sp>
        <p:sp>
          <p:nvSpPr>
            <p:cNvPr id="7291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p>
          </p:txBody>
        </p:sp>
        <p:sp>
          <p:nvSpPr>
            <p:cNvPr id="7291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7291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p>
          </p:txBody>
        </p:sp>
        <p:sp>
          <p:nvSpPr>
            <p:cNvPr id="7291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p>
          </p:txBody>
        </p:sp>
        <p:sp>
          <p:nvSpPr>
            <p:cNvPr id="7291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p>
          </p:txBody>
        </p:sp>
        <p:grpSp>
          <p:nvGrpSpPr>
            <p:cNvPr id="7191" name="Group 31"/>
            <p:cNvGrpSpPr>
              <a:grpSpLocks/>
            </p:cNvGrpSpPr>
            <p:nvPr/>
          </p:nvGrpSpPr>
          <p:grpSpPr bwMode="auto">
            <a:xfrm>
              <a:off x="1" y="392"/>
              <a:ext cx="5758" cy="1571"/>
              <a:chOff x="1" y="392"/>
              <a:chExt cx="5758" cy="1571"/>
            </a:xfrm>
          </p:grpSpPr>
          <p:sp>
            <p:nvSpPr>
              <p:cNvPr id="7291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7291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p>
            </p:txBody>
          </p:sp>
        </p:grpSp>
        <p:sp>
          <p:nvSpPr>
            <p:cNvPr id="7291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p>
          </p:txBody>
        </p:sp>
        <p:sp>
          <p:nvSpPr>
            <p:cNvPr id="7291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p>
          </p:txBody>
        </p:sp>
      </p:grpSp>
      <p:sp>
        <p:nvSpPr>
          <p:cNvPr id="7291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91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7291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7291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54ACA112-5AF9-43D0-B543-7B7D35EC76C8}" type="slidenum">
              <a:rPr lang="en-US"/>
              <a:pPr>
                <a:defRPr/>
              </a:pPr>
              <a:t>‹#›</a:t>
            </a:fld>
            <a:endParaRPr lang="en-US"/>
          </a:p>
        </p:txBody>
      </p:sp>
      <p:sp>
        <p:nvSpPr>
          <p:cNvPr id="7291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dissolv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Chart5.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Chart6.xls"/></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Cover.jpg"/>
          <p:cNvPicPr>
            <a:picLocks noChangeAspect="1"/>
          </p:cNvPicPr>
          <p:nvPr/>
        </p:nvPicPr>
        <p:blipFill>
          <a:blip r:embed="rId3" cstate="print"/>
          <a:stretch>
            <a:fillRect/>
          </a:stretch>
        </p:blipFill>
        <p:spPr>
          <a:xfrm>
            <a:off x="2806342" y="226226"/>
            <a:ext cx="4204058" cy="6403174"/>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28600" y="0"/>
          <a:ext cx="8674554"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276224" y="228601"/>
          <a:ext cx="8591551" cy="617696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6"/>
          <p:cNvSpPr>
            <a:spLocks noChangeArrowheads="1"/>
          </p:cNvSpPr>
          <p:nvPr/>
        </p:nvSpPr>
        <p:spPr bwMode="auto">
          <a:xfrm>
            <a:off x="5715000" y="609600"/>
            <a:ext cx="3124200" cy="5355312"/>
          </a:xfrm>
          <a:prstGeom prst="rect">
            <a:avLst/>
          </a:prstGeom>
          <a:noFill/>
          <a:ln w="9525">
            <a:noFill/>
            <a:miter lim="800000"/>
            <a:headEnd/>
            <a:tailEnd/>
          </a:ln>
        </p:spPr>
        <p:txBody>
          <a:bodyPr wrap="square">
            <a:spAutoFit/>
          </a:bodyPr>
          <a:lstStyle/>
          <a:p>
            <a:pPr eaLnBrk="0" hangingPunct="0"/>
            <a:endParaRPr lang="en-US" dirty="0"/>
          </a:p>
          <a:p>
            <a:pPr eaLnBrk="0" hangingPunct="0"/>
            <a:r>
              <a:rPr lang="en-US" dirty="0" smtClean="0"/>
              <a:t>“In </a:t>
            </a:r>
            <a:r>
              <a:rPr lang="en-US" dirty="0"/>
              <a:t>all cases where justice or the general good might require new laws to be passed, or active measures to be pursued, </a:t>
            </a:r>
            <a:r>
              <a:rPr lang="en-US" i="1" dirty="0"/>
              <a:t>the fundamental principle of free government would be reversed. </a:t>
            </a:r>
            <a:r>
              <a:rPr lang="en-US" dirty="0"/>
              <a:t>It would be no longer the majority that would rule: the power would be transferred to the minority</a:t>
            </a:r>
            <a:r>
              <a:rPr lang="en-US" dirty="0" smtClean="0"/>
              <a:t>.”</a:t>
            </a:r>
            <a:endParaRPr lang="en-US" dirty="0"/>
          </a:p>
          <a:p>
            <a:pPr eaLnBrk="0" hangingPunct="0"/>
            <a:endParaRPr lang="en-US" dirty="0"/>
          </a:p>
          <a:p>
            <a:pPr eaLnBrk="0" hangingPunct="0"/>
            <a:r>
              <a:rPr lang="en-US" dirty="0"/>
              <a:t>	</a:t>
            </a:r>
            <a:r>
              <a:rPr lang="en-US" dirty="0" smtClean="0"/>
              <a:t>—</a:t>
            </a:r>
            <a:r>
              <a:rPr lang="en-US" dirty="0"/>
              <a:t>James </a:t>
            </a:r>
            <a:r>
              <a:rPr lang="en-US" dirty="0" smtClean="0"/>
              <a:t>	Madison</a:t>
            </a:r>
            <a:r>
              <a:rPr lang="en-US" dirty="0"/>
              <a:t>, </a:t>
            </a:r>
            <a:r>
              <a:rPr lang="en-US" dirty="0" smtClean="0"/>
              <a:t>	Federalist </a:t>
            </a:r>
            <a:r>
              <a:rPr lang="en-US" dirty="0"/>
              <a:t>#58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3000"/>
                                        <p:tgtEl>
                                          <p:spTgt spid="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19075"/>
          <a:ext cx="8229600" cy="6115050"/>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Rectangle 4"/>
          <p:cNvSpPr>
            <a:spLocks noChangeArrowheads="1"/>
          </p:cNvSpPr>
          <p:nvPr/>
        </p:nvSpPr>
        <p:spPr bwMode="auto">
          <a:xfrm>
            <a:off x="762000" y="6146800"/>
            <a:ext cx="7924800" cy="646113"/>
          </a:xfrm>
          <a:prstGeom prst="rect">
            <a:avLst/>
          </a:prstGeom>
          <a:noFill/>
          <a:ln w="9525">
            <a:noFill/>
            <a:miter lim="800000"/>
            <a:headEnd/>
            <a:tailEnd/>
          </a:ln>
        </p:spPr>
        <p:txBody>
          <a:bodyPr>
            <a:spAutoFit/>
          </a:bodyPr>
          <a:lstStyle/>
          <a:p>
            <a:pPr eaLnBrk="0" hangingPunct="0"/>
            <a:r>
              <a:rPr lang="en-US"/>
              <a:t>http://www.leedrutman.com/uploads/2/3/0/1/2301208/explaining_the_growth_of_corporate_political_activity.pdf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30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9372600" cy="712788"/>
          </a:xfrm>
        </p:spPr>
        <p:txBody>
          <a:bodyPr/>
          <a:lstStyle/>
          <a:p>
            <a:pPr eaLnBrk="1" hangingPunct="1">
              <a:defRPr/>
            </a:pPr>
            <a:r>
              <a:rPr lang="en-US" sz="4000" dirty="0" smtClean="0"/>
              <a:t>“Unequal Polarization,” 1975-2010</a:t>
            </a:r>
          </a:p>
        </p:txBody>
      </p:sp>
      <p:graphicFrame>
        <p:nvGraphicFramePr>
          <p:cNvPr id="5" name="Object 2"/>
          <p:cNvGraphicFramePr>
            <a:graphicFrameLocks noGrp="1" noChangeAspect="1"/>
          </p:cNvGraphicFramePr>
          <p:nvPr>
            <p:ph type="chart" idx="1"/>
          </p:nvPr>
        </p:nvGraphicFramePr>
        <p:xfrm>
          <a:off x="0" y="838200"/>
          <a:ext cx="9102725" cy="5773738"/>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Text Box 4"/>
          <p:cNvSpPr txBox="1">
            <a:spLocks noChangeArrowheads="1"/>
          </p:cNvSpPr>
          <p:nvPr/>
        </p:nvSpPr>
        <p:spPr bwMode="auto">
          <a:xfrm>
            <a:off x="838200" y="6461125"/>
            <a:ext cx="8305800" cy="400110"/>
          </a:xfrm>
          <a:prstGeom prst="rect">
            <a:avLst/>
          </a:prstGeom>
          <a:noFill/>
          <a:ln w="9525">
            <a:noFill/>
            <a:miter lim="800000"/>
            <a:headEnd/>
            <a:tailEnd/>
          </a:ln>
        </p:spPr>
        <p:txBody>
          <a:bodyPr>
            <a:spAutoFit/>
          </a:bodyPr>
          <a:lstStyle/>
          <a:p>
            <a:pPr eaLnBrk="0" hangingPunct="0">
              <a:spcBef>
                <a:spcPct val="50000"/>
              </a:spcBef>
            </a:pPr>
            <a:r>
              <a:rPr lang="en-US" sz="2000" b="1" dirty="0">
                <a:latin typeface="Times New Roman" pitchFamily="18" charset="0"/>
              </a:rPr>
              <a:t>Source: </a:t>
            </a:r>
            <a:r>
              <a:rPr lang="en-US" sz="2000" b="1" dirty="0" smtClean="0">
                <a:latin typeface="Times New Roman" pitchFamily="18" charset="0"/>
              </a:rPr>
              <a:t>D-W </a:t>
            </a:r>
            <a:r>
              <a:rPr lang="en-US" sz="2000" b="1" dirty="0">
                <a:latin typeface="Times New Roman" pitchFamily="18" charset="0"/>
              </a:rPr>
              <a:t>Nominate </a:t>
            </a:r>
            <a:r>
              <a:rPr lang="en-US" sz="2000" b="1" dirty="0" smtClean="0">
                <a:latin typeface="Times New Roman" pitchFamily="18" charset="0"/>
              </a:rPr>
              <a:t>Scores (1</a:t>
            </a:r>
            <a:r>
              <a:rPr lang="en-US" sz="2000" b="1" baseline="30000" dirty="0" smtClean="0">
                <a:latin typeface="Times New Roman" pitchFamily="18" charset="0"/>
              </a:rPr>
              <a:t>st</a:t>
            </a:r>
            <a:r>
              <a:rPr lang="en-US" sz="2000" b="1" dirty="0" smtClean="0">
                <a:latin typeface="Times New Roman" pitchFamily="18" charset="0"/>
              </a:rPr>
              <a:t> dimension), </a:t>
            </a:r>
            <a:r>
              <a:rPr lang="en-US" sz="2000" b="1" dirty="0">
                <a:latin typeface="Times New Roman" pitchFamily="18" charset="0"/>
              </a:rPr>
              <a:t>www.voteview.org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12" dur="1000"/>
                                        <p:tgtEl>
                                          <p:spTgt spid="5">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down)">
                                      <p:cBhvr>
                                        <p:cTn id="17" dur="1000"/>
                                        <p:tgtEl>
                                          <p:spTgt spid="5">
                                            <p:graphicEl>
                                              <a:chart seriesIdx="1" categoryIdx="0"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0" bldStep="ptInSeries"/>
                                            </p:graphicEl>
                                          </p:spTgt>
                                        </p:tgtEl>
                                        <p:attrNameLst>
                                          <p:attrName>style.visibility</p:attrName>
                                        </p:attrNameLst>
                                      </p:cBhvr>
                                      <p:to>
                                        <p:strVal val="visible"/>
                                      </p:to>
                                    </p:set>
                                    <p:animEffect transition="in" filter="wipe(down)">
                                      <p:cBhvr>
                                        <p:cTn id="22" dur="1000"/>
                                        <p:tgtEl>
                                          <p:spTgt spid="5">
                                            <p:graphicEl>
                                              <a:chart seriesIdx="2" categoryIdx="0"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3" categoryIdx="0" bldStep="ptInSeries"/>
                                            </p:graphicEl>
                                          </p:spTgt>
                                        </p:tgtEl>
                                        <p:attrNameLst>
                                          <p:attrName>style.visibility</p:attrName>
                                        </p:attrNameLst>
                                      </p:cBhvr>
                                      <p:to>
                                        <p:strVal val="visible"/>
                                      </p:to>
                                    </p:set>
                                    <p:animEffect transition="in" filter="wipe(down)">
                                      <p:cBhvr>
                                        <p:cTn id="27" dur="1000"/>
                                        <p:tgtEl>
                                          <p:spTgt spid="5">
                                            <p:graphicEl>
                                              <a:chart seriesIdx="3"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Actual vs. Ethical Inequality (ISSP 1999)</a:t>
            </a:r>
            <a:endParaRPr lang="en-US" dirty="0"/>
          </a:p>
        </p:txBody>
      </p:sp>
      <p:graphicFrame>
        <p:nvGraphicFramePr>
          <p:cNvPr id="4" name="Table 3"/>
          <p:cNvGraphicFramePr>
            <a:graphicFrameLocks noGrp="1"/>
          </p:cNvGraphicFramePr>
          <p:nvPr/>
        </p:nvGraphicFramePr>
        <p:xfrm>
          <a:off x="609600" y="1828800"/>
          <a:ext cx="7391400" cy="4245298"/>
        </p:xfrm>
        <a:graphic>
          <a:graphicData uri="http://schemas.openxmlformats.org/drawingml/2006/table">
            <a:tbl>
              <a:tblPr/>
              <a:tblGrid>
                <a:gridCol w="1359020"/>
                <a:gridCol w="2995389"/>
                <a:gridCol w="3036991"/>
              </a:tblGrid>
              <a:tr h="838200">
                <a:tc>
                  <a:txBody>
                    <a:bodyPr/>
                    <a:lstStyle/>
                    <a:p>
                      <a:pPr algn="l" fontAlgn="b"/>
                      <a:endParaRPr lang="en-US" sz="2800" b="0" i="0" u="none" strike="noStrike" dirty="0">
                        <a:solidFill>
                          <a:schemeClr val="tx1"/>
                        </a:solidFill>
                        <a:latin typeface="Calibri"/>
                      </a:endParaRPr>
                    </a:p>
                  </a:txBody>
                  <a:tcPr marL="8578" marR="8578" marT="8578" marB="0" anchor="b">
                    <a:lnL>
                      <a:noFill/>
                    </a:lnL>
                    <a:lnR>
                      <a:noFill/>
                    </a:lnR>
                    <a:lnT>
                      <a:noFill/>
                    </a:lnT>
                    <a:lnB>
                      <a:noFill/>
                    </a:lnB>
                  </a:tcPr>
                </a:tc>
                <a:tc>
                  <a:txBody>
                    <a:bodyPr/>
                    <a:lstStyle/>
                    <a:p>
                      <a:pPr algn="l" fontAlgn="b"/>
                      <a:r>
                        <a:rPr lang="en-US" sz="2800" b="0" i="0" u="none" strike="noStrike" dirty="0" err="1">
                          <a:solidFill>
                            <a:schemeClr val="tx1"/>
                          </a:solidFill>
                          <a:latin typeface="Calibri"/>
                        </a:rPr>
                        <a:t>Gini</a:t>
                      </a:r>
                      <a:r>
                        <a:rPr lang="en-US" sz="2800" b="0" i="0" u="none" strike="noStrike" dirty="0">
                          <a:solidFill>
                            <a:schemeClr val="tx1"/>
                          </a:solidFill>
                          <a:latin typeface="Calibri"/>
                        </a:rPr>
                        <a:t> Index of Perceived Earnings </a:t>
                      </a:r>
                      <a:r>
                        <a:rPr lang="en-US" sz="2800" b="0" i="0" u="none" strike="noStrike" dirty="0" smtClean="0">
                          <a:solidFill>
                            <a:schemeClr val="tx1"/>
                          </a:solidFill>
                          <a:latin typeface="Calibri"/>
                        </a:rPr>
                        <a:t>Differences</a:t>
                      </a:r>
                    </a:p>
                    <a:p>
                      <a:pPr algn="l" fontAlgn="b"/>
                      <a:r>
                        <a:rPr lang="en-US" sz="2800" b="0" i="0" u="none" strike="noStrike" dirty="0" smtClean="0">
                          <a:solidFill>
                            <a:schemeClr val="tx1"/>
                          </a:solidFill>
                          <a:latin typeface="Calibri"/>
                        </a:rPr>
                        <a:t>(How Much Inequality Is There?)</a:t>
                      </a:r>
                      <a:endParaRPr lang="en-US" sz="2800" b="0" i="0" u="none" strike="noStrike" dirty="0">
                        <a:solidFill>
                          <a:schemeClr val="tx1"/>
                        </a:solidFill>
                        <a:latin typeface="Calibri"/>
                      </a:endParaRPr>
                    </a:p>
                  </a:txBody>
                  <a:tcPr marL="8578" marR="8578" marT="8578" marB="0" anchor="b">
                    <a:lnL>
                      <a:noFill/>
                    </a:lnL>
                    <a:lnR>
                      <a:noFill/>
                    </a:lnR>
                    <a:lnT>
                      <a:noFill/>
                    </a:lnT>
                    <a:lnB>
                      <a:noFill/>
                    </a:lnB>
                  </a:tcPr>
                </a:tc>
                <a:tc>
                  <a:txBody>
                    <a:bodyPr/>
                    <a:lstStyle/>
                    <a:p>
                      <a:pPr algn="l" fontAlgn="b"/>
                      <a:r>
                        <a:rPr lang="en-US" sz="2800" b="0" i="0" u="none" strike="noStrike" dirty="0" err="1">
                          <a:solidFill>
                            <a:schemeClr val="tx1"/>
                          </a:solidFill>
                          <a:latin typeface="Calibri"/>
                        </a:rPr>
                        <a:t>Gini</a:t>
                      </a:r>
                      <a:r>
                        <a:rPr lang="en-US" sz="2800" b="0" i="0" u="none" strike="noStrike" dirty="0">
                          <a:solidFill>
                            <a:schemeClr val="tx1"/>
                          </a:solidFill>
                          <a:latin typeface="Calibri"/>
                        </a:rPr>
                        <a:t> Index of Normative Earnings </a:t>
                      </a:r>
                      <a:r>
                        <a:rPr lang="en-US" sz="2800" b="0" i="0" u="none" strike="noStrike" dirty="0" smtClean="0">
                          <a:solidFill>
                            <a:schemeClr val="tx1"/>
                          </a:solidFill>
                          <a:latin typeface="Calibri"/>
                        </a:rPr>
                        <a:t>Differences</a:t>
                      </a:r>
                    </a:p>
                    <a:p>
                      <a:pPr algn="l" fontAlgn="b"/>
                      <a:r>
                        <a:rPr lang="en-US" sz="2800" b="0" i="0" u="none" strike="noStrike" dirty="0" smtClean="0">
                          <a:solidFill>
                            <a:schemeClr val="tx1"/>
                          </a:solidFill>
                          <a:latin typeface="Calibri"/>
                        </a:rPr>
                        <a:t>(How</a:t>
                      </a:r>
                      <a:r>
                        <a:rPr lang="en-US" sz="2800" b="0" i="0" u="none" strike="noStrike" baseline="0" dirty="0" smtClean="0">
                          <a:solidFill>
                            <a:schemeClr val="tx1"/>
                          </a:solidFill>
                          <a:latin typeface="Calibri"/>
                        </a:rPr>
                        <a:t> Much Inequality Should There Be?)</a:t>
                      </a:r>
                      <a:endParaRPr lang="en-US" sz="2800" b="0" i="0" u="none" strike="noStrike" dirty="0">
                        <a:solidFill>
                          <a:schemeClr val="tx1"/>
                        </a:solidFill>
                        <a:latin typeface="Calibri"/>
                      </a:endParaRPr>
                    </a:p>
                  </a:txBody>
                  <a:tcPr marL="8578" marR="8578" marT="8578" marB="0" anchor="b">
                    <a:lnL>
                      <a:noFill/>
                    </a:lnL>
                    <a:lnR>
                      <a:noFill/>
                    </a:lnR>
                    <a:lnT>
                      <a:noFill/>
                    </a:lnT>
                    <a:lnB>
                      <a:noFill/>
                    </a:lnB>
                  </a:tcPr>
                </a:tc>
              </a:tr>
              <a:tr h="838200">
                <a:tc>
                  <a:txBody>
                    <a:bodyPr/>
                    <a:lstStyle/>
                    <a:p>
                      <a:pPr algn="l" fontAlgn="b"/>
                      <a:r>
                        <a:rPr lang="en-US" sz="2800" b="0" i="0" u="none" strike="noStrike">
                          <a:solidFill>
                            <a:schemeClr val="tx1"/>
                          </a:solidFill>
                          <a:latin typeface="Calibri"/>
                        </a:rPr>
                        <a:t>U.S.</a:t>
                      </a:r>
                    </a:p>
                  </a:txBody>
                  <a:tcPr marL="8578" marR="8578" marT="8578" marB="0" anchor="b">
                    <a:lnL>
                      <a:noFill/>
                    </a:lnL>
                    <a:lnR>
                      <a:noFill/>
                    </a:lnR>
                    <a:lnT>
                      <a:noFill/>
                    </a:lnT>
                    <a:lnB>
                      <a:noFill/>
                    </a:lnB>
                  </a:tcPr>
                </a:tc>
                <a:tc>
                  <a:txBody>
                    <a:bodyPr/>
                    <a:lstStyle/>
                    <a:p>
                      <a:pPr algn="r" fontAlgn="b"/>
                      <a:r>
                        <a:rPr lang="en-US" sz="2800" b="0" i="0" u="none" strike="noStrike" dirty="0">
                          <a:solidFill>
                            <a:schemeClr val="tx1"/>
                          </a:solidFill>
                          <a:latin typeface="Calibri"/>
                        </a:rPr>
                        <a:t>0.43</a:t>
                      </a:r>
                    </a:p>
                  </a:txBody>
                  <a:tcPr marL="8578" marR="8578" marT="8578" marB="0" anchor="b">
                    <a:lnL>
                      <a:noFill/>
                    </a:lnL>
                    <a:lnR>
                      <a:noFill/>
                    </a:lnR>
                    <a:lnT>
                      <a:noFill/>
                    </a:lnT>
                    <a:lnB>
                      <a:noFill/>
                    </a:lnB>
                  </a:tcPr>
                </a:tc>
                <a:tc>
                  <a:txBody>
                    <a:bodyPr/>
                    <a:lstStyle/>
                    <a:p>
                      <a:pPr algn="r" fontAlgn="b"/>
                      <a:r>
                        <a:rPr lang="en-US" sz="2800" b="0" i="0" u="none" strike="noStrike" dirty="0">
                          <a:solidFill>
                            <a:schemeClr val="tx1"/>
                          </a:solidFill>
                          <a:latin typeface="Calibri"/>
                        </a:rPr>
                        <a:t>0.35</a:t>
                      </a:r>
                    </a:p>
                  </a:txBody>
                  <a:tcPr marL="8578" marR="8578" marT="8578" marB="0" anchor="b">
                    <a:lnL>
                      <a:noFill/>
                    </a:lnL>
                    <a:lnR>
                      <a:noFill/>
                    </a:lnR>
                    <a:lnT>
                      <a:noFill/>
                    </a:lnT>
                    <a:lnB>
                      <a:noFill/>
                    </a:lnB>
                  </a:tcPr>
                </a:tc>
              </a:tr>
              <a:tr h="838200">
                <a:tc>
                  <a:txBody>
                    <a:bodyPr/>
                    <a:lstStyle/>
                    <a:p>
                      <a:pPr algn="l" fontAlgn="b"/>
                      <a:r>
                        <a:rPr lang="en-US" sz="2800" b="0" i="0" u="none" strike="noStrike" dirty="0" smtClean="0">
                          <a:solidFill>
                            <a:schemeClr val="tx1"/>
                          </a:solidFill>
                          <a:latin typeface="Calibri"/>
                        </a:rPr>
                        <a:t>Europe</a:t>
                      </a:r>
                      <a:endParaRPr lang="en-US" sz="2800" b="0" i="0" u="none" strike="noStrike" dirty="0">
                        <a:solidFill>
                          <a:schemeClr val="tx1"/>
                        </a:solidFill>
                        <a:latin typeface="Calibri"/>
                      </a:endParaRPr>
                    </a:p>
                  </a:txBody>
                  <a:tcPr marL="8578" marR="8578" marT="8578" marB="0" anchor="b">
                    <a:lnL>
                      <a:noFill/>
                    </a:lnL>
                    <a:lnR>
                      <a:noFill/>
                    </a:lnR>
                    <a:lnT>
                      <a:noFill/>
                    </a:lnT>
                    <a:lnB>
                      <a:noFill/>
                    </a:lnB>
                  </a:tcPr>
                </a:tc>
                <a:tc>
                  <a:txBody>
                    <a:bodyPr/>
                    <a:lstStyle/>
                    <a:p>
                      <a:pPr algn="r" fontAlgn="b"/>
                      <a:r>
                        <a:rPr lang="en-US" sz="2800" b="0" i="0" u="none" strike="noStrike">
                          <a:solidFill>
                            <a:schemeClr val="tx1"/>
                          </a:solidFill>
                          <a:latin typeface="Calibri"/>
                        </a:rPr>
                        <a:t>0.47</a:t>
                      </a:r>
                    </a:p>
                  </a:txBody>
                  <a:tcPr marL="8578" marR="8578" marT="8578" marB="0" anchor="b">
                    <a:lnL>
                      <a:noFill/>
                    </a:lnL>
                    <a:lnR>
                      <a:noFill/>
                    </a:lnR>
                    <a:lnT>
                      <a:noFill/>
                    </a:lnT>
                    <a:lnB>
                      <a:noFill/>
                    </a:lnB>
                  </a:tcPr>
                </a:tc>
                <a:tc>
                  <a:txBody>
                    <a:bodyPr/>
                    <a:lstStyle/>
                    <a:p>
                      <a:pPr algn="r" fontAlgn="b"/>
                      <a:r>
                        <a:rPr lang="en-US" sz="2800" b="0" i="0" u="none" strike="noStrike" dirty="0">
                          <a:solidFill>
                            <a:schemeClr val="tx1"/>
                          </a:solidFill>
                          <a:latin typeface="Calibri"/>
                        </a:rPr>
                        <a:t>0.34</a:t>
                      </a:r>
                    </a:p>
                  </a:txBody>
                  <a:tcPr marL="8578" marR="8578" marT="8578" marB="0" anchor="b">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9562" y="304800"/>
          <a:ext cx="8524875"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31" dur="500" fill="hold"/>
                                        <p:tgtEl>
                                          <p:spTgt spid="4">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additive="base">
                                        <p:cTn id="37" dur="500" fill="hold"/>
                                        <p:tgtEl>
                                          <p:spTgt spid="4">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additive="base">
                                        <p:cTn id="43" dur="500" fill="hold"/>
                                        <p:tgtEl>
                                          <p:spTgt spid="4">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 calcmode="lin" valueType="num">
                                      <p:cBhvr additive="base">
                                        <p:cTn id="49" dur="500" fill="hold"/>
                                        <p:tgtEl>
                                          <p:spTgt spid="4">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29699" name="Picture 3" descr="Tax Cuts"/>
          <p:cNvPicPr>
            <a:picLocks noChangeAspect="1" noChangeArrowheads="1"/>
          </p:cNvPicPr>
          <p:nvPr/>
        </p:nvPicPr>
        <p:blipFill>
          <a:blip r:embed="rId3" cstate="print"/>
          <a:srcRect/>
          <a:stretch>
            <a:fillRect/>
          </a:stretch>
        </p:blipFill>
        <p:spPr bwMode="auto">
          <a:xfrm>
            <a:off x="228600" y="304800"/>
            <a:ext cx="8623300" cy="601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31" name="Picture 47"/>
          <p:cNvPicPr>
            <a:picLocks noChangeAspect="1" noChangeArrowheads="1"/>
          </p:cNvPicPr>
          <p:nvPr/>
        </p:nvPicPr>
        <p:blipFill>
          <a:blip r:embed="rId3" cstate="print"/>
          <a:srcRect/>
          <a:stretch>
            <a:fillRect/>
          </a:stretch>
        </p:blipFill>
        <p:spPr bwMode="auto">
          <a:xfrm>
            <a:off x="171061" y="228600"/>
            <a:ext cx="8781527" cy="3624263"/>
          </a:xfrm>
          <a:prstGeom prst="rect">
            <a:avLst/>
          </a:prstGeom>
          <a:noFill/>
          <a:ln w="9525">
            <a:noFill/>
            <a:miter lim="800000"/>
            <a:headEnd/>
            <a:tailEnd/>
          </a:ln>
        </p:spPr>
      </p:pic>
      <p:pic>
        <p:nvPicPr>
          <p:cNvPr id="67632" name="Picture 48"/>
          <p:cNvPicPr>
            <a:picLocks noChangeAspect="1" noChangeArrowheads="1"/>
          </p:cNvPicPr>
          <p:nvPr/>
        </p:nvPicPr>
        <p:blipFill>
          <a:blip r:embed="rId4" cstate="print"/>
          <a:srcRect/>
          <a:stretch>
            <a:fillRect/>
          </a:stretch>
        </p:blipFill>
        <p:spPr bwMode="auto">
          <a:xfrm>
            <a:off x="47624" y="4114800"/>
            <a:ext cx="9067378" cy="1676400"/>
          </a:xfrm>
          <a:prstGeom prst="rect">
            <a:avLst/>
          </a:prstGeom>
          <a:noFill/>
          <a:ln w="9525">
            <a:noFill/>
            <a:miter lim="800000"/>
            <a:headEnd/>
            <a:tailEnd/>
          </a:ln>
        </p:spPr>
      </p:pic>
      <p:sp>
        <p:nvSpPr>
          <p:cNvPr id="44" name="TextBox 43"/>
          <p:cNvSpPr txBox="1"/>
          <p:nvPr/>
        </p:nvSpPr>
        <p:spPr>
          <a:xfrm>
            <a:off x="152400" y="6019800"/>
            <a:ext cx="8534400" cy="369332"/>
          </a:xfrm>
          <a:prstGeom prst="rect">
            <a:avLst/>
          </a:prstGeom>
          <a:noFill/>
        </p:spPr>
        <p:txBody>
          <a:bodyPr wrap="square" rtlCol="0">
            <a:spAutoFit/>
          </a:bodyPr>
          <a:lstStyle/>
          <a:p>
            <a:r>
              <a:rPr lang="en-US" dirty="0" smtClean="0"/>
              <a:t>Source: NYT/CBS News Poll, October 19-24, 2011, n=1650</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l_Street_Protests_0f26c.jpg"/>
          <p:cNvPicPr>
            <a:picLocks noChangeAspect="1"/>
          </p:cNvPicPr>
          <p:nvPr/>
        </p:nvPicPr>
        <p:blipFill>
          <a:blip r:embed="rId2" cstate="print"/>
          <a:stretch>
            <a:fillRect/>
          </a:stretch>
        </p:blipFill>
        <p:spPr>
          <a:xfrm>
            <a:off x="287868" y="381000"/>
            <a:ext cx="8551332" cy="571500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nkysign.jpg"/>
          <p:cNvPicPr>
            <a:picLocks noChangeAspect="1"/>
          </p:cNvPicPr>
          <p:nvPr/>
        </p:nvPicPr>
        <p:blipFill>
          <a:blip r:embed="rId2" cstate="print"/>
          <a:stretch>
            <a:fillRect/>
          </a:stretch>
        </p:blipFill>
        <p:spPr>
          <a:xfrm>
            <a:off x="1881188" y="76200"/>
            <a:ext cx="6043612" cy="6652122"/>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163513"/>
            <a:ext cx="9085263" cy="1006475"/>
          </a:xfrm>
          <a:prstGeom prst="rect">
            <a:avLst/>
          </a:prstGeom>
          <a:noFill/>
          <a:ln w="9525">
            <a:noFill/>
            <a:miter lim="800000"/>
            <a:headEnd/>
            <a:tailEnd/>
          </a:ln>
        </p:spPr>
        <p:txBody>
          <a:bodyPr anchor="ctr">
            <a:spAutoFit/>
          </a:bodyPr>
          <a:lstStyle/>
          <a:p>
            <a:pPr eaLnBrk="1" hangingPunct="1"/>
            <a:r>
              <a:rPr lang="en-US" sz="2000" b="1">
                <a:latin typeface="Arial" pitchFamily="34" charset="0"/>
                <a:cs typeface="Times New Roman" pitchFamily="18" charset="0"/>
              </a:rPr>
              <a:t>How much more (or less) would each income group have received in 2005 if income had grown at the same rate for all groups from 1979 to 2005? (Negative numbers in red.)</a:t>
            </a:r>
            <a:endParaRPr lang="en-US" sz="3200" b="1">
              <a:latin typeface="Arial" pitchFamily="34" charset="0"/>
            </a:endParaRPr>
          </a:p>
        </p:txBody>
      </p:sp>
      <p:graphicFrame>
        <p:nvGraphicFramePr>
          <p:cNvPr id="79875" name="Group 3"/>
          <p:cNvGraphicFramePr>
            <a:graphicFrameLocks noGrp="1"/>
          </p:cNvGraphicFramePr>
          <p:nvPr/>
        </p:nvGraphicFramePr>
        <p:xfrm>
          <a:off x="304800" y="1295400"/>
          <a:ext cx="8610600" cy="4867278"/>
        </p:xfrm>
        <a:graphic>
          <a:graphicData uri="http://schemas.openxmlformats.org/drawingml/2006/table">
            <a:tbl>
              <a:tblPr/>
              <a:tblGrid>
                <a:gridCol w="1604963"/>
                <a:gridCol w="3503612"/>
                <a:gridCol w="3502025"/>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Income group</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Difference in average income </a:t>
                      </a:r>
                      <a:r>
                        <a:rPr kumimoji="0" lang="en-US" sz="1800" b="1" i="0" u="sng" strike="noStrike" cap="none" normalizeH="0" baseline="0" smtClean="0">
                          <a:ln>
                            <a:noFill/>
                          </a:ln>
                          <a:solidFill>
                            <a:schemeClr val="tx1"/>
                          </a:solidFill>
                          <a:effectLst/>
                          <a:latin typeface="Times New Roman" pitchFamily="18" charset="0"/>
                          <a:cs typeface="Times New Roman" pitchFamily="18" charset="0"/>
                        </a:rPr>
                        <a:t>per household</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(actual income minus income assuming equal growth)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Times New Roman" pitchFamily="18" charset="0"/>
                          <a:cs typeface="Times New Roman" pitchFamily="18" charset="0"/>
                        </a:rPr>
                        <a:t>Total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income difference </a:t>
                      </a:r>
                      <a:r>
                        <a:rPr kumimoji="0" lang="en-US" sz="1800" b="1" i="0" u="sng" strike="noStrike" cap="none" normalizeH="0" baseline="0" smtClean="0">
                          <a:ln>
                            <a:noFill/>
                          </a:ln>
                          <a:solidFill>
                            <a:schemeClr val="tx1"/>
                          </a:solidFill>
                          <a:effectLst/>
                          <a:latin typeface="Times New Roman" pitchFamily="18" charset="0"/>
                          <a:cs typeface="Times New Roman" pitchFamily="18" charset="0"/>
                        </a:rPr>
                        <a:t>for group</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(difference in average income times number of people in group)</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Bottom fifth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$5,623 richer per household</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$136 billion richer as a group</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Second fifth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$8,582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$189 billion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Middle fifth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$10,100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$224 billion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Third fifth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$8,598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$194 billion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Next tenth</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$3,733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$43 billion richer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Next 5 percent</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$4,912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$29 billion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Next 4 percent</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$29,895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$140 billion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Top 1 percent</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$597,241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$673 billion poorer</a:t>
                      </a:r>
                      <a:endParaRPr kumimoji="0" lang="en-US" sz="28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81000" y="304800"/>
            <a:ext cx="8229600" cy="5821363"/>
          </a:xfrm>
        </p:spPr>
        <p:txBody>
          <a:bodyPr/>
          <a:lstStyle/>
          <a:p>
            <a:pPr eaLnBrk="1" hangingPunct="1">
              <a:buFont typeface="Wingdings" pitchFamily="2" charset="2"/>
              <a:buNone/>
              <a:defRPr/>
            </a:pPr>
            <a:r>
              <a:rPr lang="en-US" smtClean="0"/>
              <a:t>	</a:t>
            </a:r>
          </a:p>
          <a:p>
            <a:pPr eaLnBrk="1" hangingPunct="1">
              <a:buFont typeface="Wingdings" pitchFamily="2" charset="2"/>
              <a:buNone/>
              <a:defRPr/>
            </a:pPr>
            <a:r>
              <a:rPr lang="en-US" sz="4800" smtClean="0">
                <a:latin typeface="Times New Roman" pitchFamily="18" charset="0"/>
              </a:rPr>
              <a:t>	Rising inequality “is simply an economic reality, and it is neither fair nor useful to blame any political party.”</a:t>
            </a:r>
          </a:p>
          <a:p>
            <a:pPr eaLnBrk="1" hangingPunct="1">
              <a:buFont typeface="Wingdings" pitchFamily="2" charset="2"/>
              <a:buNone/>
              <a:defRPr/>
            </a:pPr>
            <a:endParaRPr lang="en-US" sz="4800" smtClean="0">
              <a:latin typeface="Times New Roman" pitchFamily="18" charset="0"/>
            </a:endParaRPr>
          </a:p>
          <a:p>
            <a:pPr eaLnBrk="1" hangingPunct="1">
              <a:buFont typeface="Wingdings" pitchFamily="2" charset="2"/>
              <a:buNone/>
              <a:defRPr/>
            </a:pPr>
            <a:r>
              <a:rPr lang="en-US" sz="4800" smtClean="0">
                <a:latin typeface="Times New Roman" pitchFamily="18" charset="0"/>
              </a:rPr>
              <a:t>				—Henry Paulson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381000" y="457200"/>
            <a:ext cx="8305800" cy="5668963"/>
          </a:xfrm>
        </p:spPr>
        <p:txBody>
          <a:bodyPr/>
          <a:lstStyle/>
          <a:p>
            <a:pPr eaLnBrk="1" hangingPunct="1">
              <a:buFont typeface="Wingdings" pitchFamily="2" charset="2"/>
              <a:buNone/>
              <a:defRPr/>
            </a:pPr>
            <a:r>
              <a:rPr lang="en-US" smtClean="0"/>
              <a:t>	</a:t>
            </a:r>
            <a:r>
              <a:rPr lang="en-US" sz="3600" smtClean="0">
                <a:latin typeface="Times New Roman" pitchFamily="18" charset="0"/>
              </a:rPr>
              <a:t>What accounts for rising inequality? Some pundits are tempted to look inside the Beltway for a cause, but the case is hard to make. Government policy makers do not have the tools to exert such a strong influence over pretax earnings, even if they wanted to do so.</a:t>
            </a:r>
          </a:p>
          <a:p>
            <a:pPr eaLnBrk="1" hangingPunct="1">
              <a:buFont typeface="Wingdings" pitchFamily="2" charset="2"/>
              <a:buNone/>
              <a:defRPr/>
            </a:pPr>
            <a:r>
              <a:rPr lang="en-US" sz="3600" smtClean="0">
                <a:latin typeface="Times New Roman" pitchFamily="18" charset="0"/>
              </a:rPr>
              <a:t>					</a:t>
            </a:r>
          </a:p>
          <a:p>
            <a:pPr eaLnBrk="1" hangingPunct="1">
              <a:buFont typeface="Wingdings" pitchFamily="2" charset="2"/>
              <a:buNone/>
              <a:defRPr/>
            </a:pPr>
            <a:r>
              <a:rPr lang="en-US" sz="3600" smtClean="0">
                <a:latin typeface="Times New Roman" pitchFamily="18" charset="0"/>
              </a:rPr>
              <a:t>					 </a:t>
            </a:r>
            <a:r>
              <a:rPr lang="en-US" sz="4800" smtClean="0">
                <a:latin typeface="Times New Roman" pitchFamily="18" charset="0"/>
              </a:rPr>
              <a:t>—</a:t>
            </a:r>
            <a:r>
              <a:rPr lang="en-US" sz="3600" smtClean="0">
                <a:latin typeface="Times New Roman" pitchFamily="18" charset="0"/>
              </a:rPr>
              <a:t>Greg Mankiw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2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295400"/>
            <a:ext cx="8229600" cy="4525963"/>
          </a:xfrm>
        </p:spPr>
        <p:txBody>
          <a:bodyPr/>
          <a:lstStyle/>
          <a:p>
            <a:pPr eaLnBrk="1" hangingPunct="1">
              <a:lnSpc>
                <a:spcPct val="90000"/>
              </a:lnSpc>
              <a:buFont typeface="Wingdings" pitchFamily="2" charset="2"/>
              <a:buNone/>
              <a:defRPr/>
            </a:pPr>
            <a:r>
              <a:rPr lang="en-US" smtClean="0"/>
              <a:t>	</a:t>
            </a:r>
            <a:r>
              <a:rPr lang="en-US" sz="4800" smtClean="0">
                <a:latin typeface="Times New Roman" pitchFamily="18" charset="0"/>
              </a:rPr>
              <a:t>I can’t see the mechanism by which changes in government policies bring about such huge swings in pre-tax income distribution.</a:t>
            </a:r>
          </a:p>
          <a:p>
            <a:pPr eaLnBrk="1" hangingPunct="1">
              <a:lnSpc>
                <a:spcPct val="90000"/>
              </a:lnSpc>
              <a:buFont typeface="Wingdings" pitchFamily="2" charset="2"/>
              <a:buNone/>
              <a:defRPr/>
            </a:pPr>
            <a:r>
              <a:rPr lang="en-US" sz="4800" smtClean="0">
                <a:latin typeface="Times New Roman" pitchFamily="18" charset="0"/>
              </a:rPr>
              <a:t>					 —Brad DeLong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85800"/>
            <a:ext cx="7848600" cy="3970338"/>
          </a:xfrm>
          <a:prstGeom prst="rect">
            <a:avLst/>
          </a:prstGeom>
          <a:noFill/>
          <a:ln w="9525">
            <a:noFill/>
            <a:miter lim="800000"/>
            <a:headEnd/>
            <a:tailEnd/>
          </a:ln>
        </p:spPr>
        <p:txBody>
          <a:bodyPr>
            <a:spAutoFit/>
          </a:bodyPr>
          <a:lstStyle/>
          <a:p>
            <a:r>
              <a:rPr lang="en-US" sz="3600"/>
              <a:t>“The government of the democracy is the only one under which the power that votes the taxes escapes the payment of them.”</a:t>
            </a:r>
          </a:p>
          <a:p>
            <a:r>
              <a:rPr lang="en-US" sz="3600"/>
              <a:t>		—Alexis de Tocqueville</a:t>
            </a:r>
          </a:p>
          <a:p>
            <a:r>
              <a:rPr lang="en-US" sz="3600"/>
              <a:t>		   </a:t>
            </a:r>
            <a:r>
              <a:rPr lang="en-US" sz="3600" i="1"/>
              <a:t>Democracy in America</a:t>
            </a:r>
            <a:endParaRPr lang="en-US" sz="36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838200"/>
            <a:ext cx="7391400" cy="4524375"/>
          </a:xfrm>
          <a:prstGeom prst="rect">
            <a:avLst/>
          </a:prstGeom>
          <a:noFill/>
          <a:ln w="9525">
            <a:noFill/>
            <a:miter lim="800000"/>
            <a:headEnd/>
            <a:tailEnd/>
          </a:ln>
        </p:spPr>
        <p:txBody>
          <a:bodyPr>
            <a:spAutoFit/>
          </a:bodyPr>
          <a:lstStyle/>
          <a:p>
            <a:r>
              <a:rPr lang="en-US" sz="3200"/>
              <a:t>“Wherever there is great property, there is great inequality….Civil government, so far as it is instituted for the security of property, is in reality, instituted for the defence of the rich against the poor, or of those who have some property against those who have none at all.”</a:t>
            </a:r>
          </a:p>
        </p:txBody>
      </p:sp>
      <p:sp>
        <p:nvSpPr>
          <p:cNvPr id="3" name="TextBox 2"/>
          <p:cNvSpPr txBox="1">
            <a:spLocks noChangeArrowheads="1"/>
          </p:cNvSpPr>
          <p:nvPr/>
        </p:nvSpPr>
        <p:spPr bwMode="auto">
          <a:xfrm>
            <a:off x="3810000" y="5410200"/>
            <a:ext cx="4648200" cy="954088"/>
          </a:xfrm>
          <a:prstGeom prst="rect">
            <a:avLst/>
          </a:prstGeom>
          <a:noFill/>
          <a:ln w="9525">
            <a:noFill/>
            <a:miter lim="800000"/>
            <a:headEnd/>
            <a:tailEnd/>
          </a:ln>
        </p:spPr>
        <p:txBody>
          <a:bodyPr>
            <a:spAutoFit/>
          </a:bodyPr>
          <a:lstStyle/>
          <a:p>
            <a:r>
              <a:rPr lang="en-US" sz="2800"/>
              <a:t>—Adam Smith</a:t>
            </a:r>
          </a:p>
          <a:p>
            <a:r>
              <a:rPr lang="en-US" sz="2800" i="1"/>
              <a:t>   The Wealth of Nations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95250" y="685800"/>
          <a:ext cx="13354050" cy="6210300"/>
        </p:xfrm>
        <a:graphic>
          <a:graphicData uri="http://schemas.openxmlformats.org/presentationml/2006/ole">
            <p:oleObj spid="_x0000_s79874" name="Chart" r:id="rId4" imgW="7181850" imgH="3333750" progId="Excel.Chart.8">
              <p:embed/>
            </p:oleObj>
          </a:graphicData>
        </a:graphic>
      </p:graphicFrame>
      <p:sp>
        <p:nvSpPr>
          <p:cNvPr id="77830" name="Rectangle 6"/>
          <p:cNvSpPr>
            <a:spLocks noGrp="1" noChangeArrowheads="1"/>
          </p:cNvSpPr>
          <p:nvPr>
            <p:ph type="title"/>
          </p:nvPr>
        </p:nvSpPr>
        <p:spPr>
          <a:xfrm>
            <a:off x="304800" y="-73025"/>
            <a:ext cx="8686800" cy="1139825"/>
          </a:xfrm>
        </p:spPr>
        <p:txBody>
          <a:bodyPr/>
          <a:lstStyle/>
          <a:p>
            <a:pPr eaLnBrk="1" hangingPunct="1">
              <a:defRPr/>
            </a:pPr>
            <a:r>
              <a:rPr lang="en-US" sz="4000" smtClean="0"/>
              <a:t>The Rise of the Top 1%, 1960-2006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6">
                                            <p:oleChartEl type="gridLegend"/>
                                          </p:spTgt>
                                        </p:tgtEl>
                                        <p:attrNameLst>
                                          <p:attrName>style.visibility</p:attrName>
                                        </p:attrNameLst>
                                      </p:cBhvr>
                                      <p:to>
                                        <p:strVal val="visible"/>
                                      </p:to>
                                    </p:set>
                                    <p:animEffect transition="in" filter="wipe(left)">
                                      <p:cBhvr>
                                        <p:cTn id="7" dur="2000"/>
                                        <p:tgtEl>
                                          <p:spTgt spid="77826">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6">
                                            <p:oleChartEl type="series" lvl="1"/>
                                          </p:spTgt>
                                        </p:tgtEl>
                                        <p:attrNameLst>
                                          <p:attrName>style.visibility</p:attrName>
                                        </p:attrNameLst>
                                      </p:cBhvr>
                                      <p:to>
                                        <p:strVal val="visible"/>
                                      </p:to>
                                    </p:set>
                                    <p:animEffect transition="in" filter="wipe(left)">
                                      <p:cBhvr>
                                        <p:cTn id="12" dur="2000"/>
                                        <p:tgtEl>
                                          <p:spTgt spid="77826">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6">
                                            <p:oleChartEl type="series" lvl="2"/>
                                          </p:spTgt>
                                        </p:tgtEl>
                                        <p:attrNameLst>
                                          <p:attrName>style.visibility</p:attrName>
                                        </p:attrNameLst>
                                      </p:cBhvr>
                                      <p:to>
                                        <p:strVal val="visible"/>
                                      </p:to>
                                    </p:set>
                                    <p:animEffect transition="in" filter="wipe(left)">
                                      <p:cBhvr>
                                        <p:cTn id="17" dur="2000"/>
                                        <p:tgtEl>
                                          <p:spTgt spid="77826">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7826" grpId="0" bld="series"/>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8" name="Object 2"/>
          <p:cNvGraphicFramePr>
            <a:graphicFrameLocks noChangeAspect="1"/>
          </p:cNvGraphicFramePr>
          <p:nvPr/>
        </p:nvGraphicFramePr>
        <p:xfrm>
          <a:off x="0" y="990600"/>
          <a:ext cx="9144000" cy="6092825"/>
        </p:xfrm>
        <a:graphic>
          <a:graphicData uri="http://schemas.openxmlformats.org/presentationml/2006/ole">
            <p:oleObj spid="_x0000_s80898" name="Chart" r:id="rId4" imgW="8677275" imgH="5781675" progId="Excel.Chart.8">
              <p:embed/>
            </p:oleObj>
          </a:graphicData>
        </a:graphic>
      </p:graphicFrame>
      <p:sp>
        <p:nvSpPr>
          <p:cNvPr id="95239" name="Rectangle 7"/>
          <p:cNvSpPr>
            <a:spLocks noGrp="1" noChangeArrowheads="1"/>
          </p:cNvSpPr>
          <p:nvPr>
            <p:ph type="title"/>
          </p:nvPr>
        </p:nvSpPr>
        <p:spPr>
          <a:xfrm>
            <a:off x="304800" y="0"/>
            <a:ext cx="8686800" cy="1139825"/>
          </a:xfrm>
        </p:spPr>
        <p:txBody>
          <a:bodyPr/>
          <a:lstStyle/>
          <a:p>
            <a:pPr algn="l" eaLnBrk="1" hangingPunct="1">
              <a:defRPr/>
            </a:pPr>
            <a:r>
              <a:rPr lang="en-US" sz="4000" smtClean="0"/>
              <a:t>The Top 1%* in Affluent Democracies</a:t>
            </a:r>
            <a:br>
              <a:rPr lang="en-US" sz="4000" smtClean="0"/>
            </a:br>
            <a:r>
              <a:rPr lang="en-US" sz="2400" smtClean="0"/>
              <a:t>* excluding capital gains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8">
                                            <p:oleChartEl type="gridLegend"/>
                                          </p:spTgt>
                                        </p:tgtEl>
                                        <p:attrNameLst>
                                          <p:attrName>style.visibility</p:attrName>
                                        </p:attrNameLst>
                                      </p:cBhvr>
                                      <p:to>
                                        <p:strVal val="visible"/>
                                      </p:to>
                                    </p:set>
                                    <p:animEffect transition="in" filter="wipe(left)">
                                      <p:cBhvr>
                                        <p:cTn id="7" dur="2000"/>
                                        <p:tgtEl>
                                          <p:spTgt spid="95238">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8">
                                            <p:oleChartEl type="series" lvl="1"/>
                                          </p:spTgt>
                                        </p:tgtEl>
                                        <p:attrNameLst>
                                          <p:attrName>style.visibility</p:attrName>
                                        </p:attrNameLst>
                                      </p:cBhvr>
                                      <p:to>
                                        <p:strVal val="visible"/>
                                      </p:to>
                                    </p:set>
                                    <p:animEffect transition="in" filter="wipe(left)">
                                      <p:cBhvr>
                                        <p:cTn id="12" dur="2000"/>
                                        <p:tgtEl>
                                          <p:spTgt spid="95238">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8">
                                            <p:oleChartEl type="series" lvl="2"/>
                                          </p:spTgt>
                                        </p:tgtEl>
                                        <p:attrNameLst>
                                          <p:attrName>style.visibility</p:attrName>
                                        </p:attrNameLst>
                                      </p:cBhvr>
                                      <p:to>
                                        <p:strVal val="visible"/>
                                      </p:to>
                                    </p:set>
                                    <p:animEffect transition="in" filter="wipe(left)">
                                      <p:cBhvr>
                                        <p:cTn id="17" dur="2000"/>
                                        <p:tgtEl>
                                          <p:spTgt spid="95238">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5238" grpId="0" bld="series"/>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91" name="Object 2"/>
          <p:cNvGraphicFramePr>
            <a:graphicFrameLocks noChangeAspect="1"/>
          </p:cNvGraphicFramePr>
          <p:nvPr/>
        </p:nvGraphicFramePr>
        <p:xfrm>
          <a:off x="233363" y="1076325"/>
          <a:ext cx="8677275" cy="5781675"/>
        </p:xfrm>
        <a:graphic>
          <a:graphicData uri="http://schemas.openxmlformats.org/presentationml/2006/ole">
            <p:oleObj spid="_x0000_s81922" name="Chart" r:id="rId4" imgW="8686800" imgH="5791200" progId="Excel.Chart.8">
              <p:embed/>
            </p:oleObj>
          </a:graphicData>
        </a:graphic>
      </p:graphicFrame>
      <p:sp>
        <p:nvSpPr>
          <p:cNvPr id="93192" name="Rectangle 8"/>
          <p:cNvSpPr>
            <a:spLocks noChangeArrowheads="1"/>
          </p:cNvSpPr>
          <p:nvPr/>
        </p:nvSpPr>
        <p:spPr bwMode="auto">
          <a:xfrm>
            <a:off x="304800" y="0"/>
            <a:ext cx="8686800" cy="1139825"/>
          </a:xfrm>
          <a:prstGeom prst="rect">
            <a:avLst/>
          </a:prstGeom>
          <a:noFill/>
          <a:ln w="9525">
            <a:noFill/>
            <a:miter lim="800000"/>
            <a:headEnd/>
            <a:tailEnd/>
          </a:ln>
          <a:effectLst/>
        </p:spPr>
        <p:txBody>
          <a:bodyPr anchor="ctr" anchorCtr="1"/>
          <a:lstStyle/>
          <a:p>
            <a:pPr eaLnBrk="1" hangingPunct="1">
              <a:defRPr/>
            </a:pPr>
            <a:r>
              <a:rPr lang="en-US" sz="4000">
                <a:solidFill>
                  <a:schemeClr val="tx2"/>
                </a:solidFill>
                <a:effectLst>
                  <a:outerShdw blurRad="38100" dist="38100" dir="2700000" algn="tl">
                    <a:srgbClr val="000000"/>
                  </a:outerShdw>
                </a:effectLst>
                <a:latin typeface="Arial" charset="0"/>
              </a:rPr>
              <a:t>The Top 1%* in the U.S. and Sweden</a:t>
            </a:r>
            <a:br>
              <a:rPr lang="en-US" sz="40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excluding capital gains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91">
                                            <p:oleChartEl type="gridLegend"/>
                                          </p:spTgt>
                                        </p:tgtEl>
                                        <p:attrNameLst>
                                          <p:attrName>style.visibility</p:attrName>
                                        </p:attrNameLst>
                                      </p:cBhvr>
                                      <p:to>
                                        <p:strVal val="visible"/>
                                      </p:to>
                                    </p:set>
                                    <p:animEffect transition="in" filter="wipe(left)">
                                      <p:cBhvr>
                                        <p:cTn id="7" dur="2000"/>
                                        <p:tgtEl>
                                          <p:spTgt spid="93191">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91">
                                            <p:oleChartEl type="series" lvl="1"/>
                                          </p:spTgt>
                                        </p:tgtEl>
                                        <p:attrNameLst>
                                          <p:attrName>style.visibility</p:attrName>
                                        </p:attrNameLst>
                                      </p:cBhvr>
                                      <p:to>
                                        <p:strVal val="visible"/>
                                      </p:to>
                                    </p:set>
                                    <p:animEffect transition="in" filter="wipe(left)">
                                      <p:cBhvr>
                                        <p:cTn id="12" dur="2000"/>
                                        <p:tgtEl>
                                          <p:spTgt spid="93191">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91">
                                            <p:oleChartEl type="series" lvl="2"/>
                                          </p:spTgt>
                                        </p:tgtEl>
                                        <p:attrNameLst>
                                          <p:attrName>style.visibility</p:attrName>
                                        </p:attrNameLst>
                                      </p:cBhvr>
                                      <p:to>
                                        <p:strVal val="visible"/>
                                      </p:to>
                                    </p:set>
                                    <p:animEffect transition="in" filter="wipe(left)">
                                      <p:cBhvr>
                                        <p:cTn id="17" dur="2000"/>
                                        <p:tgtEl>
                                          <p:spTgt spid="93191">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3191" grpId="0" bld="series"/>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sz="4000" smtClean="0"/>
              <a:t>“Unequal Polarization,”</a:t>
            </a:r>
            <a:br>
              <a:rPr lang="en-US" sz="4000" smtClean="0"/>
            </a:br>
            <a:r>
              <a:rPr lang="en-US" sz="4000" smtClean="0"/>
              <a:t>early 1970s-early 2000s</a:t>
            </a:r>
          </a:p>
        </p:txBody>
      </p:sp>
      <p:sp>
        <p:nvSpPr>
          <p:cNvPr id="5124" name="Text Box 4"/>
          <p:cNvSpPr txBox="1">
            <a:spLocks noChangeArrowheads="1"/>
          </p:cNvSpPr>
          <p:nvPr/>
        </p:nvSpPr>
        <p:spPr bwMode="auto">
          <a:xfrm>
            <a:off x="990600" y="6172200"/>
            <a:ext cx="6096000" cy="396875"/>
          </a:xfrm>
          <a:prstGeom prst="rect">
            <a:avLst/>
          </a:prstGeom>
          <a:noFill/>
          <a:ln w="9525">
            <a:noFill/>
            <a:miter lim="800000"/>
            <a:headEnd/>
            <a:tailEnd/>
          </a:ln>
        </p:spPr>
        <p:txBody>
          <a:bodyPr>
            <a:spAutoFit/>
          </a:bodyPr>
          <a:lstStyle/>
          <a:p>
            <a:pPr eaLnBrk="1" hangingPunct="1">
              <a:spcBef>
                <a:spcPct val="50000"/>
              </a:spcBef>
            </a:pPr>
            <a:r>
              <a:rPr lang="en-US" sz="2000" b="1">
                <a:latin typeface="Times New Roman" pitchFamily="18" charset="0"/>
              </a:rPr>
              <a:t>Source: Poole-Rosenthal, D-W Nominate Scores</a:t>
            </a:r>
          </a:p>
        </p:txBody>
      </p:sp>
      <p:graphicFrame>
        <p:nvGraphicFramePr>
          <p:cNvPr id="178182" name="Object 2"/>
          <p:cNvGraphicFramePr>
            <a:graphicFrameLocks noChangeAspect="1"/>
          </p:cNvGraphicFramePr>
          <p:nvPr>
            <p:ph idx="1"/>
          </p:nvPr>
        </p:nvGraphicFramePr>
        <p:xfrm>
          <a:off x="685800" y="1808163"/>
          <a:ext cx="7772400" cy="4114800"/>
        </p:xfrm>
        <a:graphic>
          <a:graphicData uri="http://schemas.openxmlformats.org/presentationml/2006/ole">
            <p:oleObj spid="_x0000_s82946" name="Chart" r:id="rId4" imgW="7772400" imgH="4114800" progId="MSGraph.Chart.8">
              <p:embed followColorScheme="full"/>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8182">
                                            <p:oleChartEl type="gridLegend"/>
                                          </p:spTgt>
                                        </p:tgtEl>
                                        <p:attrNameLst>
                                          <p:attrName>style.visibility</p:attrName>
                                        </p:attrNameLst>
                                      </p:cBhvr>
                                      <p:to>
                                        <p:strVal val="visible"/>
                                      </p:to>
                                    </p:set>
                                    <p:animEffect transition="in" filter="wipe(down)">
                                      <p:cBhvr>
                                        <p:cTn id="7" dur="1000"/>
                                        <p:tgtEl>
                                          <p:spTgt spid="178182">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8182">
                                            <p:oleChartEl type="ptInSeries" lvl="1"/>
                                          </p:spTgt>
                                        </p:tgtEl>
                                        <p:attrNameLst>
                                          <p:attrName>style.visibility</p:attrName>
                                        </p:attrNameLst>
                                      </p:cBhvr>
                                      <p:to>
                                        <p:strVal val="visible"/>
                                      </p:to>
                                    </p:set>
                                    <p:animEffect transition="in" filter="wipe(down)">
                                      <p:cBhvr>
                                        <p:cTn id="12" dur="1000"/>
                                        <p:tgtEl>
                                          <p:spTgt spid="178182">
                                            <p:oleChartEl type="ptIn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8182">
                                            <p:oleChartEl type="ptInSeries" lvl="2"/>
                                          </p:spTgt>
                                        </p:tgtEl>
                                        <p:attrNameLst>
                                          <p:attrName>style.visibility</p:attrName>
                                        </p:attrNameLst>
                                      </p:cBhvr>
                                      <p:to>
                                        <p:strVal val="visible"/>
                                      </p:to>
                                    </p:set>
                                    <p:animEffect transition="in" filter="wipe(down)">
                                      <p:cBhvr>
                                        <p:cTn id="17" dur="1000"/>
                                        <p:tgtEl>
                                          <p:spTgt spid="178182">
                                            <p:oleChartEl type="ptInSeries"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8182">
                                            <p:oleChartEl type="ptInSeries" lvl="3"/>
                                          </p:spTgt>
                                        </p:tgtEl>
                                        <p:attrNameLst>
                                          <p:attrName>style.visibility</p:attrName>
                                        </p:attrNameLst>
                                      </p:cBhvr>
                                      <p:to>
                                        <p:strVal val="visible"/>
                                      </p:to>
                                    </p:set>
                                    <p:animEffect transition="in" filter="wipe(down)">
                                      <p:cBhvr>
                                        <p:cTn id="22" dur="1000"/>
                                        <p:tgtEl>
                                          <p:spTgt spid="178182">
                                            <p:oleChartEl type="ptInSeries" lvl="3"/>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8182">
                                            <p:oleChartEl type="ptInSeries" lvl="4"/>
                                          </p:spTgt>
                                        </p:tgtEl>
                                        <p:attrNameLst>
                                          <p:attrName>style.visibility</p:attrName>
                                        </p:attrNameLst>
                                      </p:cBhvr>
                                      <p:to>
                                        <p:strVal val="visible"/>
                                      </p:to>
                                    </p:set>
                                    <p:animEffect transition="in" filter="wipe(down)">
                                      <p:cBhvr>
                                        <p:cTn id="27" dur="1000"/>
                                        <p:tgtEl>
                                          <p:spTgt spid="178182">
                                            <p:oleChartEl type="ptInSeries"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78182" grpId="0" bld="seriesEl"/>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304800" y="-228600"/>
          <a:ext cx="12717463" cy="70866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3"/>
          <p:cNvSpPr>
            <a:spLocks noChangeArrowheads="1"/>
          </p:cNvSpPr>
          <p:nvPr/>
        </p:nvSpPr>
        <p:spPr bwMode="auto">
          <a:xfrm>
            <a:off x="0" y="1798638"/>
            <a:ext cx="9144000" cy="0"/>
          </a:xfrm>
          <a:prstGeom prst="rect">
            <a:avLst/>
          </a:prstGeom>
          <a:noFill/>
          <a:ln w="9525">
            <a:noFill/>
            <a:miter lim="800000"/>
            <a:headEnd/>
            <a:tailEnd/>
          </a:ln>
        </p:spPr>
        <p:txBody>
          <a:bodyPr>
            <a:spAutoFit/>
          </a:bodyPr>
          <a:lstStyle/>
          <a:p>
            <a:pPr eaLnBrk="0" hangingPunct="0"/>
            <a:endParaRPr lang="en-US"/>
          </a:p>
        </p:txBody>
      </p:sp>
      <p:sp>
        <p:nvSpPr>
          <p:cNvPr id="28677" name="Rectangle 5"/>
          <p:cNvSpPr>
            <a:spLocks noChangeArrowheads="1"/>
          </p:cNvSpPr>
          <p:nvPr/>
        </p:nvSpPr>
        <p:spPr bwMode="auto">
          <a:xfrm>
            <a:off x="2209800" y="304800"/>
            <a:ext cx="8666163" cy="1384995"/>
          </a:xfrm>
          <a:prstGeom prst="rect">
            <a:avLst/>
          </a:prstGeom>
          <a:noFill/>
          <a:ln w="9525">
            <a:noFill/>
            <a:miter lim="800000"/>
            <a:headEnd/>
            <a:tailEnd/>
          </a:ln>
        </p:spPr>
        <p:txBody>
          <a:bodyPr anchor="ctr">
            <a:spAutoFit/>
          </a:bodyPr>
          <a:lstStyle/>
          <a:p>
            <a:r>
              <a:rPr lang="en-US" sz="3600" b="1" dirty="0">
                <a:solidFill>
                  <a:schemeClr val="tx2"/>
                </a:solidFill>
                <a:latin typeface="Arial" charset="0"/>
              </a:rPr>
              <a:t>Average Income </a:t>
            </a:r>
          </a:p>
          <a:p>
            <a:r>
              <a:rPr lang="en-US" sz="2400" dirty="0">
                <a:solidFill>
                  <a:schemeClr val="tx2"/>
                </a:solidFill>
                <a:latin typeface="Arial" charset="0"/>
              </a:rPr>
              <a:t>(After </a:t>
            </a:r>
            <a:r>
              <a:rPr lang="en-US" sz="2400" dirty="0" smtClean="0">
                <a:solidFill>
                  <a:schemeClr val="tx2"/>
                </a:solidFill>
                <a:latin typeface="Arial" charset="0"/>
              </a:rPr>
              <a:t>taxes, including public </a:t>
            </a:r>
          </a:p>
          <a:p>
            <a:r>
              <a:rPr lang="en-US" sz="2400" dirty="0" smtClean="0">
                <a:solidFill>
                  <a:schemeClr val="tx2"/>
                </a:solidFill>
                <a:latin typeface="Arial" charset="0"/>
              </a:rPr>
              <a:t>and private benefits; 2007 </a:t>
            </a:r>
            <a:r>
              <a:rPr lang="en-US" sz="2400" dirty="0">
                <a:solidFill>
                  <a:schemeClr val="tx2"/>
                </a:solidFill>
                <a:latin typeface="Arial" charset="0"/>
              </a:rPr>
              <a:t>dollars)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2" dur="3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7" dur="30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457200" y="-152400"/>
            <a:ext cx="8229600" cy="1139825"/>
          </a:xfrm>
        </p:spPr>
        <p:txBody>
          <a:bodyPr/>
          <a:lstStyle/>
          <a:p>
            <a:pPr eaLnBrk="1" hangingPunct="1">
              <a:defRPr/>
            </a:pPr>
            <a:r>
              <a:rPr lang="en-US" smtClean="0"/>
              <a:t>Declining Redistribution</a:t>
            </a:r>
          </a:p>
        </p:txBody>
      </p:sp>
      <p:graphicFrame>
        <p:nvGraphicFramePr>
          <p:cNvPr id="6146" name="Object 2"/>
          <p:cNvGraphicFramePr>
            <a:graphicFrameLocks noChangeAspect="1"/>
          </p:cNvGraphicFramePr>
          <p:nvPr>
            <p:ph sz="half" idx="4294967295"/>
          </p:nvPr>
        </p:nvGraphicFramePr>
        <p:xfrm>
          <a:off x="608013" y="836613"/>
          <a:ext cx="8321675" cy="5497512"/>
        </p:xfrm>
        <a:graphic>
          <a:graphicData uri="http://schemas.openxmlformats.org/presentationml/2006/ole">
            <p:oleObj spid="_x0000_s83970" name="Chart" r:id="rId4" imgW="7353300" imgH="4857750" progId="Excel.Chart.8">
              <p:embed/>
            </p:oleObj>
          </a:graphicData>
        </a:graphic>
      </p:graphicFrame>
      <p:sp>
        <p:nvSpPr>
          <p:cNvPr id="6148" name="Text Box 4"/>
          <p:cNvSpPr txBox="1">
            <a:spLocks noChangeArrowheads="1"/>
          </p:cNvSpPr>
          <p:nvPr/>
        </p:nvSpPr>
        <p:spPr bwMode="auto">
          <a:xfrm>
            <a:off x="457200" y="6324600"/>
            <a:ext cx="8229600" cy="366713"/>
          </a:xfrm>
          <a:prstGeom prst="rect">
            <a:avLst/>
          </a:prstGeom>
          <a:noFill/>
          <a:ln w="9525">
            <a:noFill/>
            <a:miter lim="800000"/>
            <a:headEnd/>
            <a:tailEnd/>
          </a:ln>
        </p:spPr>
        <p:txBody>
          <a:bodyPr>
            <a:spAutoFit/>
          </a:bodyPr>
          <a:lstStyle/>
          <a:p>
            <a:pPr>
              <a:spcBef>
                <a:spcPct val="50000"/>
              </a:spcBef>
            </a:pPr>
            <a:r>
              <a:rPr lang="en-US"/>
              <a:t>Source: Thomas Hungerford, CRS; PSID and CNEF</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146685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24" name="Object 2"/>
          <p:cNvGraphicFramePr>
            <a:graphicFrameLocks noChangeAspect="1"/>
          </p:cNvGraphicFramePr>
          <p:nvPr/>
        </p:nvGraphicFramePr>
        <p:xfrm>
          <a:off x="0" y="646113"/>
          <a:ext cx="11277600" cy="6057900"/>
        </p:xfrm>
        <a:graphic>
          <a:graphicData uri="http://schemas.openxmlformats.org/presentationml/2006/ole">
            <p:oleObj spid="_x0000_s84994" name="Chart" r:id="rId4" imgW="7315200" imgH="3924300" progId="Excel.Chart.8">
              <p:embed/>
            </p:oleObj>
          </a:graphicData>
        </a:graphic>
      </p:graphicFrame>
      <p:sp>
        <p:nvSpPr>
          <p:cNvPr id="81926" name="Rectangle 6"/>
          <p:cNvSpPr>
            <a:spLocks noGrp="1" noChangeArrowheads="1"/>
          </p:cNvSpPr>
          <p:nvPr>
            <p:ph type="title"/>
          </p:nvPr>
        </p:nvSpPr>
        <p:spPr>
          <a:xfrm>
            <a:off x="457200" y="0"/>
            <a:ext cx="8229600" cy="1139825"/>
          </a:xfrm>
        </p:spPr>
        <p:txBody>
          <a:bodyPr/>
          <a:lstStyle/>
          <a:p>
            <a:pPr eaLnBrk="1" hangingPunct="1">
              <a:defRPr/>
            </a:pPr>
            <a:r>
              <a:rPr lang="en-US" sz="4000" smtClean="0"/>
              <a:t>Declining Progressivity at the Top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4">
                                            <p:oleChartEl type="gridLegend"/>
                                          </p:spTgt>
                                        </p:tgtEl>
                                        <p:attrNameLst>
                                          <p:attrName>style.visibility</p:attrName>
                                        </p:attrNameLst>
                                      </p:cBhvr>
                                      <p:to>
                                        <p:strVal val="visible"/>
                                      </p:to>
                                    </p:set>
                                    <p:animEffect transition="in" filter="wipe(left)">
                                      <p:cBhvr>
                                        <p:cTn id="7" dur="2000"/>
                                        <p:tgtEl>
                                          <p:spTgt spid="81924">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4">
                                            <p:oleChartEl type="series" lvl="1"/>
                                          </p:spTgt>
                                        </p:tgtEl>
                                        <p:attrNameLst>
                                          <p:attrName>style.visibility</p:attrName>
                                        </p:attrNameLst>
                                      </p:cBhvr>
                                      <p:to>
                                        <p:strVal val="visible"/>
                                      </p:to>
                                    </p:set>
                                    <p:animEffect transition="in" filter="wipe(left)">
                                      <p:cBhvr>
                                        <p:cTn id="12" dur="2000"/>
                                        <p:tgtEl>
                                          <p:spTgt spid="81924">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4">
                                            <p:oleChartEl type="series" lvl="2"/>
                                          </p:spTgt>
                                        </p:tgtEl>
                                        <p:attrNameLst>
                                          <p:attrName>style.visibility</p:attrName>
                                        </p:attrNameLst>
                                      </p:cBhvr>
                                      <p:to>
                                        <p:strVal val="visible"/>
                                      </p:to>
                                    </p:set>
                                    <p:animEffect transition="in" filter="wipe(left)">
                                      <p:cBhvr>
                                        <p:cTn id="17" dur="2000"/>
                                        <p:tgtEl>
                                          <p:spTgt spid="81924">
                                            <p:oleChartEl type="series"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4">
                                            <p:oleChartEl type="series" lvl="3"/>
                                          </p:spTgt>
                                        </p:tgtEl>
                                        <p:attrNameLst>
                                          <p:attrName>style.visibility</p:attrName>
                                        </p:attrNameLst>
                                      </p:cBhvr>
                                      <p:to>
                                        <p:strVal val="visible"/>
                                      </p:to>
                                    </p:set>
                                    <p:animEffect transition="in" filter="wipe(left)">
                                      <p:cBhvr>
                                        <p:cTn id="22" dur="2000"/>
                                        <p:tgtEl>
                                          <p:spTgt spid="81924">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24" grpId="0" bld="series"/>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lip_image001"/>
          <p:cNvPicPr>
            <a:picLocks noChangeAspect="1" noChangeArrowheads="1"/>
          </p:cNvPicPr>
          <p:nvPr>
            <p:ph idx="1"/>
          </p:nvPr>
        </p:nvPicPr>
        <p:blipFill>
          <a:blip r:embed="rId3" cstate="print"/>
          <a:srcRect/>
          <a:stretch>
            <a:fillRect/>
          </a:stretch>
        </p:blipFill>
        <p:spPr>
          <a:xfrm>
            <a:off x="152400" y="533400"/>
            <a:ext cx="8839200" cy="4733925"/>
          </a:xfrm>
          <a:noFill/>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80963" y="685800"/>
            <a:ext cx="9063037" cy="10601325"/>
          </a:xfrm>
          <a:prstGeom prst="rect">
            <a:avLst/>
          </a:prstGeom>
          <a:noFill/>
          <a:ln w="9525">
            <a:noFill/>
            <a:miter lim="800000"/>
            <a:headEnd/>
            <a:tailEnd/>
          </a:ln>
        </p:spPr>
      </p:pic>
      <p:sp>
        <p:nvSpPr>
          <p:cNvPr id="45059" name="Rectangle 7"/>
          <p:cNvSpPr>
            <a:spLocks noChangeArrowheads="1"/>
          </p:cNvSpPr>
          <p:nvPr/>
        </p:nvSpPr>
        <p:spPr bwMode="auto">
          <a:xfrm>
            <a:off x="76200" y="0"/>
            <a:ext cx="89916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5060" name="Rectangle 5"/>
          <p:cNvSpPr>
            <a:spLocks noChangeArrowheads="1"/>
          </p:cNvSpPr>
          <p:nvPr/>
        </p:nvSpPr>
        <p:spPr bwMode="auto">
          <a:xfrm>
            <a:off x="457200" y="5791200"/>
            <a:ext cx="8305800" cy="1295400"/>
          </a:xfrm>
          <a:prstGeom prst="rect">
            <a:avLst/>
          </a:prstGeom>
          <a:solidFill>
            <a:schemeClr val="tx1"/>
          </a:solidFill>
          <a:ln w="9525">
            <a:noFill/>
            <a:miter lim="800000"/>
            <a:headEnd/>
            <a:tailEnd/>
          </a:ln>
        </p:spPr>
        <p:txBody>
          <a:bodyPr wrap="none" anchor="ctr"/>
          <a:lstStyle/>
          <a:p>
            <a:endParaRPr lang="en-US"/>
          </a:p>
        </p:txBody>
      </p:sp>
      <p:sp>
        <p:nvSpPr>
          <p:cNvPr id="45061" name="Rectangle 10"/>
          <p:cNvSpPr>
            <a:spLocks noGrp="1" noChangeArrowheads="1"/>
          </p:cNvSpPr>
          <p:nvPr>
            <p:ph type="title"/>
          </p:nvPr>
        </p:nvSpPr>
        <p:spPr/>
        <p:txBody>
          <a:bodyPr/>
          <a:lstStyle/>
          <a:p>
            <a:pPr eaLnBrk="1" hangingPunct="1"/>
            <a:r>
              <a:rPr lang="en-US" sz="3600" smtClean="0">
                <a:solidFill>
                  <a:schemeClr val="bg1"/>
                </a:solidFill>
                <a:effectLst/>
              </a:rPr>
              <a:t>Contacting by Democratic Party</a:t>
            </a:r>
          </a:p>
        </p:txBody>
      </p:sp>
      <p:sp>
        <p:nvSpPr>
          <p:cNvPr id="45062" name="Text Box 11"/>
          <p:cNvSpPr txBox="1">
            <a:spLocks noChangeArrowheads="1"/>
          </p:cNvSpPr>
          <p:nvPr/>
        </p:nvSpPr>
        <p:spPr bwMode="auto">
          <a:xfrm>
            <a:off x="457200" y="5638800"/>
            <a:ext cx="8382000" cy="581025"/>
          </a:xfrm>
          <a:prstGeom prst="rect">
            <a:avLst/>
          </a:prstGeom>
          <a:noFill/>
          <a:ln w="9525">
            <a:noFill/>
            <a:miter lim="800000"/>
            <a:headEnd/>
            <a:tailEnd/>
          </a:ln>
        </p:spPr>
        <p:txBody>
          <a:bodyPr>
            <a:spAutoFit/>
          </a:bodyPr>
          <a:lstStyle/>
          <a:p>
            <a:pPr>
              <a:spcBef>
                <a:spcPct val="50000"/>
              </a:spcBef>
            </a:pPr>
            <a:r>
              <a:rPr lang="en-US" sz="1600">
                <a:solidFill>
                  <a:schemeClr val="bg2"/>
                </a:solidFill>
              </a:rPr>
              <a:t>Source: Andrea Campbell, “Parties, Electoral Participation, and Shifting Voting Blocs,” in </a:t>
            </a:r>
            <a:r>
              <a:rPr lang="en-US" sz="1600" i="1">
                <a:solidFill>
                  <a:schemeClr val="bg2"/>
                </a:solidFill>
              </a:rPr>
              <a:t>The Transformation of American Politics</a:t>
            </a:r>
            <a:r>
              <a:rPr lang="en-US" sz="1600">
                <a:solidFill>
                  <a:schemeClr val="bg2"/>
                </a:solidFill>
              </a:rPr>
              <a:t> (Princeton, 2007).</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228600" y="-3971925"/>
            <a:ext cx="9063038" cy="10601325"/>
          </a:xfrm>
          <a:prstGeom prst="rect">
            <a:avLst/>
          </a:prstGeom>
          <a:noFill/>
          <a:ln w="9525">
            <a:noFill/>
            <a:miter lim="800000"/>
            <a:headEnd/>
            <a:tailEnd/>
          </a:ln>
        </p:spPr>
      </p:pic>
      <p:sp>
        <p:nvSpPr>
          <p:cNvPr id="46083" name="Rectangle 3"/>
          <p:cNvSpPr>
            <a:spLocks noChangeArrowheads="1"/>
          </p:cNvSpPr>
          <p:nvPr/>
        </p:nvSpPr>
        <p:spPr bwMode="auto">
          <a:xfrm>
            <a:off x="457200" y="-533400"/>
            <a:ext cx="8305800" cy="1295400"/>
          </a:xfrm>
          <a:prstGeom prst="rect">
            <a:avLst/>
          </a:prstGeom>
          <a:solidFill>
            <a:schemeClr val="tx1"/>
          </a:solidFill>
          <a:ln w="9525">
            <a:noFill/>
            <a:miter lim="800000"/>
            <a:headEnd/>
            <a:tailEnd/>
          </a:ln>
        </p:spPr>
        <p:txBody>
          <a:bodyPr wrap="none" anchor="ctr"/>
          <a:lstStyle/>
          <a:p>
            <a:endParaRPr lang="en-US"/>
          </a:p>
        </p:txBody>
      </p:sp>
      <p:sp>
        <p:nvSpPr>
          <p:cNvPr id="46084" name="Rectangle 4"/>
          <p:cNvSpPr>
            <a:spLocks noChangeArrowheads="1"/>
          </p:cNvSpPr>
          <p:nvPr/>
        </p:nvSpPr>
        <p:spPr bwMode="auto">
          <a:xfrm>
            <a:off x="457200" y="5791200"/>
            <a:ext cx="8305800" cy="1295400"/>
          </a:xfrm>
          <a:prstGeom prst="rect">
            <a:avLst/>
          </a:prstGeom>
          <a:solidFill>
            <a:schemeClr val="tx1"/>
          </a:solidFill>
          <a:ln w="9525">
            <a:noFill/>
            <a:miter lim="800000"/>
            <a:headEnd/>
            <a:tailEnd/>
          </a:ln>
        </p:spPr>
        <p:txBody>
          <a:bodyPr wrap="none" anchor="ctr"/>
          <a:lstStyle/>
          <a:p>
            <a:endParaRPr lang="en-US"/>
          </a:p>
        </p:txBody>
      </p:sp>
      <p:sp>
        <p:nvSpPr>
          <p:cNvPr id="46085" name="Rectangle 6"/>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pPr algn="ctr" eaLnBrk="1" hangingPunct="1"/>
            <a:r>
              <a:rPr lang="en-US" sz="3600">
                <a:solidFill>
                  <a:schemeClr val="bg1"/>
                </a:solidFill>
                <a:latin typeface="Arial" pitchFamily="34" charset="0"/>
              </a:rPr>
              <a:t>Contacting by Republican Party</a:t>
            </a:r>
          </a:p>
        </p:txBody>
      </p:sp>
      <p:sp>
        <p:nvSpPr>
          <p:cNvPr id="46086" name="Text Box 7"/>
          <p:cNvSpPr txBox="1">
            <a:spLocks noChangeArrowheads="1"/>
          </p:cNvSpPr>
          <p:nvPr/>
        </p:nvSpPr>
        <p:spPr bwMode="auto">
          <a:xfrm>
            <a:off x="457200" y="5791200"/>
            <a:ext cx="8382000" cy="581025"/>
          </a:xfrm>
          <a:prstGeom prst="rect">
            <a:avLst/>
          </a:prstGeom>
          <a:noFill/>
          <a:ln w="9525">
            <a:noFill/>
            <a:miter lim="800000"/>
            <a:headEnd/>
            <a:tailEnd/>
          </a:ln>
        </p:spPr>
        <p:txBody>
          <a:bodyPr>
            <a:spAutoFit/>
          </a:bodyPr>
          <a:lstStyle/>
          <a:p>
            <a:pPr>
              <a:spcBef>
                <a:spcPct val="50000"/>
              </a:spcBef>
            </a:pPr>
            <a:r>
              <a:rPr lang="en-US" sz="1600">
                <a:solidFill>
                  <a:schemeClr val="bg2"/>
                </a:solidFill>
              </a:rPr>
              <a:t>Source: Andrea Campbell, “Parties, Electoral Participation, and Shifting Voting Blocs,” in </a:t>
            </a:r>
            <a:r>
              <a:rPr lang="en-US" sz="1600" i="1">
                <a:solidFill>
                  <a:schemeClr val="bg2"/>
                </a:solidFill>
              </a:rPr>
              <a:t>The Transformation of American Politics</a:t>
            </a:r>
            <a:r>
              <a:rPr lang="en-US" sz="1600">
                <a:solidFill>
                  <a:schemeClr val="bg2"/>
                </a:solidFill>
              </a:rPr>
              <a:t> (Princeton, 2007).</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31938" y="3297238"/>
          <a:ext cx="6080760" cy="262890"/>
        </p:xfrm>
        <a:graphic>
          <a:graphicData uri="http://schemas.openxmlformats.org/drawingml/2006/table">
            <a:tbl>
              <a:tblPr/>
              <a:tblGrid>
                <a:gridCol w="6080760"/>
              </a:tblGrid>
              <a:tr h="262890">
                <a:tc>
                  <a:txBody>
                    <a:bodyPr/>
                    <a:lstStyle/>
                    <a:p>
                      <a:pPr marL="0" marR="0" algn="l">
                        <a:spcBef>
                          <a:spcPts val="0"/>
                        </a:spcBef>
                        <a:spcAft>
                          <a:spcPts val="0"/>
                        </a:spcAft>
                      </a:pPr>
                      <a:endParaRPr lang="en-US" sz="1200" dirty="0">
                        <a:latin typeface="Times New Roman"/>
                        <a:ea typeface="Times New Roman"/>
                      </a:endParaRPr>
                    </a:p>
                  </a:txBody>
                  <a:tcPr marL="68580" marR="68580" marT="0" marB="0"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838200" y="1600200"/>
          <a:ext cx="7467598" cy="4362151"/>
        </p:xfrm>
        <a:graphic>
          <a:graphicData uri="http://schemas.openxmlformats.org/drawingml/2006/table">
            <a:tbl>
              <a:tblPr/>
              <a:tblGrid>
                <a:gridCol w="1838389"/>
                <a:gridCol w="1193338"/>
                <a:gridCol w="2160912"/>
                <a:gridCol w="114047"/>
                <a:gridCol w="2160912"/>
              </a:tblGrid>
              <a:tr h="676948">
                <a:tc rowSpan="2" gridSpan="2">
                  <a:txBody>
                    <a:bodyPr/>
                    <a:lstStyle/>
                    <a:p>
                      <a:pPr marL="0" marR="0" algn="ctr">
                        <a:spcBef>
                          <a:spcPts val="0"/>
                        </a:spcBef>
                        <a:spcAft>
                          <a:spcPts val="0"/>
                        </a:spcAft>
                      </a:pPr>
                      <a:endParaRPr lang="en-US" sz="2000" dirty="0">
                        <a:latin typeface="Times New Roman"/>
                        <a:ea typeface="Times New Roman"/>
                      </a:endParaRPr>
                    </a:p>
                  </a:txBody>
                  <a:tcPr marL="67705" marR="67705" marT="0" marB="0" anchor="ctr">
                    <a:lnL>
                      <a:noFill/>
                    </a:lnL>
                    <a:lnR>
                      <a:noFill/>
                    </a:lnR>
                    <a:lnT>
                      <a:noFill/>
                    </a:lnT>
                    <a:lnB>
                      <a:noFill/>
                    </a:lnB>
                  </a:tcPr>
                </a:tc>
                <a:tc rowSpan="2" hMerge="1">
                  <a:txBody>
                    <a:bodyPr/>
                    <a:lstStyle/>
                    <a:p>
                      <a:endParaRPr lang="en-US"/>
                    </a:p>
                  </a:txBody>
                  <a:tcPr/>
                </a:tc>
                <a:tc gridSpan="3">
                  <a:txBody>
                    <a:bodyPr/>
                    <a:lstStyle/>
                    <a:p>
                      <a:pPr marL="0" marR="0" algn="ctr">
                        <a:spcBef>
                          <a:spcPts val="0"/>
                        </a:spcBef>
                        <a:spcAft>
                          <a:spcPts val="0"/>
                        </a:spcAft>
                      </a:pPr>
                      <a:r>
                        <a:rPr lang="en-US" sz="2000" b="1">
                          <a:latin typeface="Times New Roman"/>
                          <a:ea typeface="Times New Roman"/>
                        </a:rPr>
                        <a:t>Attitude Toward Government Redistribution</a:t>
                      </a:r>
                      <a:endParaRPr lang="en-US" sz="2000">
                        <a:latin typeface="Times New Roman"/>
                        <a:ea typeface="Times New Roman"/>
                      </a:endParaRPr>
                    </a:p>
                  </a:txBody>
                  <a:tcPr marL="67705" marR="67705"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375927">
                <a:tc gridSpan="2" vMerge="1">
                  <a:txBody>
                    <a:bodyPr/>
                    <a:lstStyle/>
                    <a:p>
                      <a:endParaRPr lang="en-US"/>
                    </a:p>
                  </a:txBody>
                  <a:tcPr/>
                </a:tc>
                <a:tc hMerge="1" vMerge="1">
                  <a:txBody>
                    <a:bodyPr/>
                    <a:lstStyle/>
                    <a:p>
                      <a:endParaRPr lang="en-US"/>
                    </a:p>
                  </a:txBody>
                  <a:tcPr/>
                </a:tc>
                <a:tc gridSpan="2">
                  <a:txBody>
                    <a:bodyPr/>
                    <a:lstStyle/>
                    <a:p>
                      <a:pPr marL="0" marR="0" algn="ctr">
                        <a:spcBef>
                          <a:spcPts val="0"/>
                        </a:spcBef>
                        <a:spcAft>
                          <a:spcPts val="0"/>
                        </a:spcAft>
                      </a:pPr>
                      <a:r>
                        <a:rPr lang="en-US" sz="2000" b="1">
                          <a:latin typeface="Times New Roman"/>
                          <a:ea typeface="Times New Roman"/>
                        </a:rPr>
                        <a:t>Oppose</a:t>
                      </a:r>
                      <a:endParaRPr lang="en-US" sz="2000">
                        <a:latin typeface="Times New Roman"/>
                        <a:ea typeface="Times New Roman"/>
                      </a:endParaRPr>
                    </a:p>
                  </a:txBody>
                  <a:tcPr marL="67705" marR="6770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b="1">
                          <a:latin typeface="Times New Roman"/>
                          <a:ea typeface="Times New Roman"/>
                        </a:rPr>
                        <a:t>Favor</a:t>
                      </a:r>
                      <a:endParaRPr lang="en-US" sz="2000">
                        <a:latin typeface="Times New Roman"/>
                        <a:ea typeface="Times New Roman"/>
                      </a:endParaRPr>
                    </a:p>
                  </a:txBody>
                  <a:tcPr marL="67705" marR="67705" marT="0" marB="0" anchor="ctr">
                    <a:lnL>
                      <a:noFill/>
                    </a:lnL>
                    <a:lnR>
                      <a:noFill/>
                    </a:lnR>
                    <a:lnT>
                      <a:noFill/>
                    </a:lnT>
                    <a:lnB w="12700" cap="flat" cmpd="sng" algn="ctr">
                      <a:solidFill>
                        <a:srgbClr val="000000"/>
                      </a:solidFill>
                      <a:prstDash val="solid"/>
                      <a:round/>
                      <a:headEnd type="none" w="med" len="med"/>
                      <a:tailEnd type="none" w="med" len="med"/>
                    </a:lnB>
                  </a:tcPr>
                </a:tc>
              </a:tr>
              <a:tr h="619584">
                <a:tc rowSpan="2">
                  <a:txBody>
                    <a:bodyPr/>
                    <a:lstStyle/>
                    <a:p>
                      <a:pPr marL="0" marR="0" algn="ctr">
                        <a:spcBef>
                          <a:spcPts val="0"/>
                        </a:spcBef>
                        <a:spcAft>
                          <a:spcPts val="0"/>
                        </a:spcAft>
                      </a:pPr>
                      <a:r>
                        <a:rPr lang="en-US" sz="2000" b="1">
                          <a:latin typeface="Times New Roman"/>
                          <a:ea typeface="Times New Roman"/>
                        </a:rPr>
                        <a:t>Attitude Toward Government Providing Economic Security</a:t>
                      </a:r>
                      <a:endParaRPr lang="en-US" sz="2000">
                        <a:latin typeface="Times New Roman"/>
                        <a:ea typeface="Times New Roman"/>
                      </a:endParaRPr>
                    </a:p>
                  </a:txBody>
                  <a:tcPr marL="67705" marR="67705" marT="0" marB="0" anchor="ctr">
                    <a:lnL>
                      <a:noFill/>
                    </a:lnL>
                    <a:lnR>
                      <a:noFill/>
                    </a:lnR>
                    <a:lnT>
                      <a:noFill/>
                    </a:lnT>
                    <a:lnB>
                      <a:noFill/>
                    </a:lnB>
                  </a:tcPr>
                </a:tc>
                <a:tc>
                  <a:txBody>
                    <a:bodyPr/>
                    <a:lstStyle/>
                    <a:p>
                      <a:pPr marL="0" marR="0" algn="ctr">
                        <a:spcBef>
                          <a:spcPts val="0"/>
                        </a:spcBef>
                        <a:spcAft>
                          <a:spcPts val="0"/>
                        </a:spcAft>
                      </a:pPr>
                      <a:r>
                        <a:rPr lang="en-US" sz="2000" b="1">
                          <a:latin typeface="Times New Roman"/>
                          <a:ea typeface="Times New Roman"/>
                        </a:rPr>
                        <a:t>Oppose</a:t>
                      </a:r>
                      <a:endParaRPr lang="en-US" sz="2000">
                        <a:latin typeface="Times New Roman"/>
                        <a:ea typeface="Times New Roman"/>
                      </a:endParaRPr>
                    </a:p>
                  </a:txBody>
                  <a:tcPr marL="67705" marR="67705"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2000">
                          <a:latin typeface="Times New Roman"/>
                          <a:ea typeface="Times New Roman"/>
                        </a:rPr>
                        <a:t>36.7%</a:t>
                      </a:r>
                    </a:p>
                  </a:txBody>
                  <a:tcPr marL="67705" marR="67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a:latin typeface="Times New Roman"/>
                          <a:ea typeface="Times New Roman"/>
                        </a:rPr>
                        <a:t>5.0%</a:t>
                      </a:r>
                    </a:p>
                  </a:txBody>
                  <a:tcPr marL="67705" marR="67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260">
                <a:tc vMerge="1">
                  <a:txBody>
                    <a:bodyPr/>
                    <a:lstStyle/>
                    <a:p>
                      <a:endParaRPr lang="en-US"/>
                    </a:p>
                  </a:txBody>
                  <a:tcPr/>
                </a:tc>
                <a:tc>
                  <a:txBody>
                    <a:bodyPr/>
                    <a:lstStyle/>
                    <a:p>
                      <a:pPr marL="0" marR="0" algn="ctr">
                        <a:spcBef>
                          <a:spcPts val="0"/>
                        </a:spcBef>
                        <a:spcAft>
                          <a:spcPts val="0"/>
                        </a:spcAft>
                      </a:pPr>
                      <a:r>
                        <a:rPr lang="en-US" sz="2000" b="1">
                          <a:latin typeface="Times New Roman"/>
                          <a:ea typeface="Times New Roman"/>
                        </a:rPr>
                        <a:t>Favor</a:t>
                      </a:r>
                      <a:endParaRPr lang="en-US" sz="2000">
                        <a:latin typeface="Times New Roman"/>
                        <a:ea typeface="Times New Roman"/>
                      </a:endParaRPr>
                    </a:p>
                  </a:txBody>
                  <a:tcPr marL="67705" marR="67705"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2000" dirty="0">
                          <a:latin typeface="Times New Roman"/>
                          <a:ea typeface="Times New Roman"/>
                        </a:rPr>
                        <a:t> 21.4%</a:t>
                      </a:r>
                    </a:p>
                  </a:txBody>
                  <a:tcPr marL="67705" marR="67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a:latin typeface="Times New Roman"/>
                          <a:ea typeface="Times New Roman"/>
                        </a:rPr>
                        <a:t>13.2%</a:t>
                      </a:r>
                    </a:p>
                  </a:txBody>
                  <a:tcPr marL="67705" marR="67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474">
                <a:tc>
                  <a:txBody>
                    <a:bodyPr/>
                    <a:lstStyle/>
                    <a:p>
                      <a:pPr marL="0" marR="0" algn="ctr">
                        <a:spcBef>
                          <a:spcPts val="0"/>
                        </a:spcBef>
                        <a:spcAft>
                          <a:spcPts val="0"/>
                        </a:spcAft>
                      </a:pPr>
                      <a:endParaRPr lang="en-US" sz="2000">
                        <a:latin typeface="Times New Roman"/>
                        <a:ea typeface="Times New Roman"/>
                      </a:endParaRPr>
                    </a:p>
                  </a:txBody>
                  <a:tcPr marL="67705" marR="67705" marT="0" marB="0" anchor="ctr">
                    <a:lnL>
                      <a:noFill/>
                    </a:lnL>
                    <a:lnR>
                      <a:noFill/>
                    </a:lnR>
                    <a:lnT>
                      <a:noFill/>
                    </a:lnT>
                    <a:lnB>
                      <a:noFill/>
                    </a:lnB>
                  </a:tcPr>
                </a:tc>
                <a:tc>
                  <a:txBody>
                    <a:bodyPr/>
                    <a:lstStyle/>
                    <a:p>
                      <a:pPr marL="0" marR="0" algn="ctr">
                        <a:spcBef>
                          <a:spcPts val="0"/>
                        </a:spcBef>
                        <a:spcAft>
                          <a:spcPts val="0"/>
                        </a:spcAft>
                      </a:pPr>
                      <a:endParaRPr lang="en-US" sz="2000">
                        <a:latin typeface="Times New Roman"/>
                        <a:ea typeface="Times New Roman"/>
                      </a:endParaRPr>
                    </a:p>
                  </a:txBody>
                  <a:tcPr marL="67705" marR="67705" marT="0" marB="0" anchor="ctr">
                    <a:lnL>
                      <a:noFill/>
                    </a:lnL>
                    <a:lnR>
                      <a:noFill/>
                    </a:lnR>
                    <a:lnT>
                      <a:noFill/>
                    </a:lnT>
                    <a:lnB>
                      <a:noFill/>
                    </a:lnB>
                  </a:tcPr>
                </a:tc>
                <a:tc>
                  <a:txBody>
                    <a:bodyPr/>
                    <a:lstStyle/>
                    <a:p>
                      <a:pPr marL="0" marR="0" algn="l">
                        <a:spcBef>
                          <a:spcPts val="0"/>
                        </a:spcBef>
                        <a:spcAft>
                          <a:spcPts val="0"/>
                        </a:spcAft>
                      </a:pPr>
                      <a:endParaRPr lang="en-US" sz="2000">
                        <a:latin typeface="Times New Roman"/>
                        <a:ea typeface="Times New Roman"/>
                      </a:endParaRPr>
                    </a:p>
                  </a:txBody>
                  <a:tcPr marL="67705" marR="6770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endParaRPr lang="en-US" sz="2000">
                        <a:latin typeface="Times New Roman"/>
                        <a:ea typeface="Times New Roman"/>
                      </a:endParaRPr>
                    </a:p>
                  </a:txBody>
                  <a:tcPr marL="67705" marR="6770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601484">
                <a:tc gridSpan="5">
                  <a:txBody>
                    <a:bodyPr/>
                    <a:lstStyle/>
                    <a:p>
                      <a:pPr marL="0" marR="0" algn="l">
                        <a:spcBef>
                          <a:spcPts val="0"/>
                        </a:spcBef>
                        <a:spcAft>
                          <a:spcPts val="0"/>
                        </a:spcAft>
                      </a:pPr>
                      <a:endParaRPr lang="en-US" sz="2000" dirty="0">
                        <a:latin typeface="Times New Roman"/>
                        <a:ea typeface="Times New Roman"/>
                      </a:endParaRPr>
                    </a:p>
                  </a:txBody>
                  <a:tcPr marL="67705" marR="67705"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474">
                <a:tc gridSpan="5">
                  <a:txBody>
                    <a:bodyPr/>
                    <a:lstStyle/>
                    <a:p>
                      <a:pPr marL="0" marR="0" algn="l">
                        <a:spcBef>
                          <a:spcPts val="0"/>
                        </a:spcBef>
                        <a:spcAft>
                          <a:spcPts val="0"/>
                        </a:spcAft>
                      </a:pPr>
                      <a:endParaRPr lang="en-US" sz="2000" dirty="0">
                        <a:latin typeface="Times New Roman"/>
                        <a:ea typeface="Times New Roman"/>
                      </a:endParaRPr>
                    </a:p>
                  </a:txBody>
                  <a:tcPr marL="67705" marR="67705"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itle 1"/>
          <p:cNvSpPr txBox="1">
            <a:spLocks/>
          </p:cNvSpPr>
          <p:nvPr/>
        </p:nvSpPr>
        <p:spPr bwMode="auto">
          <a:xfrm>
            <a:off x="457200" y="533400"/>
            <a:ext cx="8229600" cy="1139825"/>
          </a:xfrm>
          <a:prstGeom prst="rect">
            <a:avLst/>
          </a:prstGeom>
          <a:noFill/>
          <a:ln w="9525">
            <a:noFill/>
            <a:miter lim="800000"/>
            <a:headEnd/>
            <a:tailEnd/>
          </a:ln>
          <a:effectLst/>
        </p:spPr>
        <p:txBody>
          <a:bodyPr anchor="ctr" anchorCtr="1"/>
          <a:lstStyle/>
          <a:p>
            <a:pPr algn="ctr" eaLnBrk="1" hangingPunct="1">
              <a:defRPr/>
            </a:pPr>
            <a:r>
              <a:rPr lang="en-US" sz="3200" kern="0" dirty="0">
                <a:solidFill>
                  <a:schemeClr val="tx2"/>
                </a:solidFill>
                <a:effectLst>
                  <a:outerShdw blurRad="38100" dist="38100" dir="2700000" algn="tl">
                    <a:srgbClr val="000000"/>
                  </a:outerShdw>
                </a:effectLst>
                <a:latin typeface="+mj-lt"/>
                <a:ea typeface="+mj-ea"/>
                <a:cs typeface="+mj-cs"/>
              </a:rPr>
              <a:t>Support for Redistribution vs. Security</a:t>
            </a:r>
            <a:endParaRPr lang="en-US" sz="3200"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775"/>
            <a:ext cx="8229600" cy="1139825"/>
          </a:xfrm>
        </p:spPr>
        <p:txBody>
          <a:bodyPr/>
          <a:lstStyle/>
          <a:p>
            <a:pPr eaLnBrk="1" hangingPunct="1">
              <a:defRPr/>
            </a:pPr>
            <a:r>
              <a:rPr lang="en-US" sz="3200" dirty="0" smtClean="0"/>
              <a:t>Support for Redistribution vs. Security (Information Given About Current Distribution of Income)</a:t>
            </a:r>
            <a:br>
              <a:rPr lang="en-US" sz="3200" dirty="0" smtClean="0"/>
            </a:br>
            <a:endParaRPr lang="en-US" sz="3200" dirty="0"/>
          </a:p>
        </p:txBody>
      </p:sp>
      <p:graphicFrame>
        <p:nvGraphicFramePr>
          <p:cNvPr id="5" name="Chart Placeholder 4"/>
          <p:cNvGraphicFramePr>
            <a:graphicFrameLocks noGrp="1"/>
          </p:cNvGraphicFramePr>
          <p:nvPr>
            <p:ph type="chart" idx="1"/>
          </p:nvPr>
        </p:nvGraphicFramePr>
        <p:xfrm>
          <a:off x="990600" y="2362200"/>
          <a:ext cx="7155180" cy="3373755"/>
        </p:xfrm>
        <a:graphic>
          <a:graphicData uri="http://schemas.openxmlformats.org/drawingml/2006/table">
            <a:tbl>
              <a:tblPr/>
              <a:tblGrid>
                <a:gridCol w="1788795"/>
                <a:gridCol w="1788795"/>
                <a:gridCol w="1788795"/>
                <a:gridCol w="1788795"/>
              </a:tblGrid>
              <a:tr h="739453">
                <a:tc rowSpan="2" gridSpan="2">
                  <a:txBody>
                    <a:bodyPr/>
                    <a:lstStyle/>
                    <a:p>
                      <a:pPr marL="0" marR="0" algn="ctr">
                        <a:spcBef>
                          <a:spcPts val="0"/>
                        </a:spcBef>
                        <a:spcAft>
                          <a:spcPts val="0"/>
                        </a:spcAft>
                      </a:pPr>
                      <a:endParaRPr lang="en-US" sz="2000" dirty="0">
                        <a:latin typeface="Times New Roman"/>
                        <a:ea typeface="Times New Roman"/>
                      </a:endParaRPr>
                    </a:p>
                  </a:txBody>
                  <a:tcPr marL="68580" marR="68580" marT="0" marB="0" anchor="ctr">
                    <a:lnL>
                      <a:noFill/>
                    </a:lnL>
                    <a:lnR>
                      <a:noFill/>
                    </a:lnR>
                    <a:lnT>
                      <a:noFill/>
                    </a:lnT>
                    <a:lnB>
                      <a:noFill/>
                    </a:lnB>
                  </a:tcPr>
                </a:tc>
                <a:tc rowSpan="2" hMerge="1">
                  <a:txBody>
                    <a:bodyPr/>
                    <a:lstStyle/>
                    <a:p>
                      <a:endParaRPr lang="en-US"/>
                    </a:p>
                  </a:txBody>
                  <a:tcPr/>
                </a:tc>
                <a:tc gridSpan="2">
                  <a:txBody>
                    <a:bodyPr/>
                    <a:lstStyle/>
                    <a:p>
                      <a:pPr marL="0" marR="0" algn="ctr">
                        <a:spcBef>
                          <a:spcPts val="0"/>
                        </a:spcBef>
                        <a:spcAft>
                          <a:spcPts val="0"/>
                        </a:spcAft>
                      </a:pPr>
                      <a:r>
                        <a:rPr lang="en-US" sz="2000" b="1">
                          <a:latin typeface="Times New Roman"/>
                          <a:ea typeface="Times New Roman"/>
                        </a:rPr>
                        <a:t>Attitude Toward Government Redistribution</a:t>
                      </a:r>
                      <a:endParaRPr lang="en-US" sz="2000">
                        <a:latin typeface="Times New Roman"/>
                        <a:ea typeface="Times New Roman"/>
                      </a:endParaRPr>
                    </a:p>
                  </a:txBody>
                  <a:tcPr marL="68580" marR="68580" marT="0" marB="0" anchor="ctr">
                    <a:lnL>
                      <a:noFill/>
                    </a:lnL>
                    <a:lnR>
                      <a:noFill/>
                    </a:lnR>
                    <a:lnT>
                      <a:noFill/>
                    </a:lnT>
                    <a:lnB>
                      <a:noFill/>
                    </a:lnB>
                  </a:tcPr>
                </a:tc>
                <a:tc hMerge="1">
                  <a:txBody>
                    <a:bodyPr/>
                    <a:lstStyle/>
                    <a:p>
                      <a:endParaRPr lang="en-US"/>
                    </a:p>
                  </a:txBody>
                  <a:tcPr/>
                </a:tc>
              </a:tr>
              <a:tr h="415942">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b="1">
                          <a:latin typeface="Times New Roman"/>
                          <a:ea typeface="Times New Roman"/>
                        </a:rPr>
                        <a:t>Oppose</a:t>
                      </a:r>
                      <a:endParaRPr lang="en-US" sz="20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Favor</a:t>
                      </a:r>
                      <a:endParaRPr lang="en-US" sz="20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685535">
                <a:tc rowSpan="2">
                  <a:txBody>
                    <a:bodyPr/>
                    <a:lstStyle/>
                    <a:p>
                      <a:pPr marL="0" marR="0" algn="ctr">
                        <a:spcBef>
                          <a:spcPts val="0"/>
                        </a:spcBef>
                        <a:spcAft>
                          <a:spcPts val="0"/>
                        </a:spcAft>
                      </a:pPr>
                      <a:r>
                        <a:rPr lang="en-US" sz="2000" b="1" dirty="0">
                          <a:latin typeface="Times New Roman"/>
                          <a:ea typeface="Times New Roman"/>
                        </a:rPr>
                        <a:t>Attitude Toward Government Providing Economic Security</a:t>
                      </a:r>
                      <a:endParaRPr lang="en-US" sz="2000" dirty="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b="1">
                          <a:latin typeface="Times New Roman"/>
                          <a:ea typeface="Times New Roman"/>
                        </a:rPr>
                        <a:t>Oppose</a:t>
                      </a:r>
                      <a:endParaRPr lang="en-US" sz="20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000" dirty="0">
                          <a:latin typeface="Times New Roman"/>
                          <a:ea typeface="Times New Roman"/>
                        </a:rPr>
                        <a:t>22.9%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825">
                <a:tc vMerge="1">
                  <a:txBody>
                    <a:bodyPr/>
                    <a:lstStyle/>
                    <a:p>
                      <a:endParaRPr lang="en-US"/>
                    </a:p>
                  </a:txBody>
                  <a:tcPr/>
                </a:tc>
                <a:tc>
                  <a:txBody>
                    <a:bodyPr/>
                    <a:lstStyle/>
                    <a:p>
                      <a:pPr marL="0" marR="0" algn="ctr">
                        <a:spcBef>
                          <a:spcPts val="0"/>
                        </a:spcBef>
                        <a:spcAft>
                          <a:spcPts val="0"/>
                        </a:spcAft>
                      </a:pPr>
                      <a:r>
                        <a:rPr lang="en-US" sz="2000" b="1">
                          <a:latin typeface="Times New Roman"/>
                          <a:ea typeface="Times New Roman"/>
                        </a:rPr>
                        <a:t>Favor</a:t>
                      </a:r>
                      <a:endParaRPr lang="en-US" sz="20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000">
                          <a:latin typeface="Times New Roman"/>
                          <a:ea typeface="Times New Roman"/>
                        </a:rPr>
                        <a:t>19.9%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86106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381000" y="-304800"/>
            <a:ext cx="8229600" cy="1371600"/>
          </a:xfrm>
        </p:spPr>
        <p:txBody>
          <a:bodyPr/>
          <a:lstStyle/>
          <a:p>
            <a:r>
              <a:rPr lang="en-US" sz="3600" dirty="0" smtClean="0"/>
              <a:t>Top 1 </a:t>
            </a:r>
            <a:r>
              <a:rPr lang="en-US" sz="3600" dirty="0" smtClean="0"/>
              <a:t>%’s Share </a:t>
            </a:r>
            <a:r>
              <a:rPr lang="en-US" sz="3600" dirty="0" smtClean="0"/>
              <a:t>(Excl. </a:t>
            </a:r>
            <a:r>
              <a:rPr lang="en-US" sz="3600" dirty="0" smtClean="0"/>
              <a:t>Capital </a:t>
            </a:r>
            <a:r>
              <a:rPr lang="en-US" sz="3600" dirty="0" smtClean="0"/>
              <a:t>Gains)</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7" dur="3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2" dur="30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a:stretch>
            <a:fillRect/>
          </a:stretch>
        </p:blipFill>
        <p:spPr bwMode="auto">
          <a:xfrm>
            <a:off x="1617700" y="0"/>
            <a:ext cx="6230900" cy="671267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146685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24" name="Object 4"/>
          <p:cNvGraphicFramePr>
            <a:graphicFrameLocks noChangeAspect="1"/>
          </p:cNvGraphicFramePr>
          <p:nvPr/>
        </p:nvGraphicFramePr>
        <p:xfrm>
          <a:off x="0" y="646113"/>
          <a:ext cx="11277600" cy="6057900"/>
        </p:xfrm>
        <a:graphic>
          <a:graphicData uri="http://schemas.openxmlformats.org/presentationml/2006/ole">
            <p:oleObj spid="_x0000_s40962" name="Chart" r:id="rId4" imgW="7315200" imgH="3924300" progId="Excel.Sheet.8">
              <p:embed/>
            </p:oleObj>
          </a:graphicData>
        </a:graphic>
      </p:graphicFrame>
      <p:sp>
        <p:nvSpPr>
          <p:cNvPr id="81926" name="Rectangle 6"/>
          <p:cNvSpPr>
            <a:spLocks noGrp="1" noChangeArrowheads="1"/>
          </p:cNvSpPr>
          <p:nvPr>
            <p:ph type="title"/>
          </p:nvPr>
        </p:nvSpPr>
        <p:spPr>
          <a:xfrm>
            <a:off x="457200" y="0"/>
            <a:ext cx="8229600" cy="1139825"/>
          </a:xfrm>
        </p:spPr>
        <p:txBody>
          <a:bodyPr/>
          <a:lstStyle/>
          <a:p>
            <a:pPr eaLnBrk="1" hangingPunct="1">
              <a:defRPr/>
            </a:pPr>
            <a:r>
              <a:rPr lang="en-US" sz="4000" smtClean="0"/>
              <a:t>Declining Progressivity at the Top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4">
                                            <p:oleChartEl type="gridLegend"/>
                                          </p:spTgt>
                                        </p:tgtEl>
                                        <p:attrNameLst>
                                          <p:attrName>style.visibility</p:attrName>
                                        </p:attrNameLst>
                                      </p:cBhvr>
                                      <p:to>
                                        <p:strVal val="visible"/>
                                      </p:to>
                                    </p:set>
                                    <p:animEffect transition="in" filter="wipe(left)">
                                      <p:cBhvr>
                                        <p:cTn id="7" dur="2000"/>
                                        <p:tgtEl>
                                          <p:spTgt spid="81924">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4">
                                            <p:oleChartEl type="series" lvl="1"/>
                                          </p:spTgt>
                                        </p:tgtEl>
                                        <p:attrNameLst>
                                          <p:attrName>style.visibility</p:attrName>
                                        </p:attrNameLst>
                                      </p:cBhvr>
                                      <p:to>
                                        <p:strVal val="visible"/>
                                      </p:to>
                                    </p:set>
                                    <p:animEffect transition="in" filter="wipe(left)">
                                      <p:cBhvr>
                                        <p:cTn id="12" dur="2000"/>
                                        <p:tgtEl>
                                          <p:spTgt spid="81924">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4">
                                            <p:oleChartEl type="series" lvl="2"/>
                                          </p:spTgt>
                                        </p:tgtEl>
                                        <p:attrNameLst>
                                          <p:attrName>style.visibility</p:attrName>
                                        </p:attrNameLst>
                                      </p:cBhvr>
                                      <p:to>
                                        <p:strVal val="visible"/>
                                      </p:to>
                                    </p:set>
                                    <p:animEffect transition="in" filter="wipe(left)">
                                      <p:cBhvr>
                                        <p:cTn id="17" dur="2000"/>
                                        <p:tgtEl>
                                          <p:spTgt spid="81924">
                                            <p:oleChartEl type="series"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4">
                                            <p:oleChartEl type="series" lvl="3"/>
                                          </p:spTgt>
                                        </p:tgtEl>
                                        <p:attrNameLst>
                                          <p:attrName>style.visibility</p:attrName>
                                        </p:attrNameLst>
                                      </p:cBhvr>
                                      <p:to>
                                        <p:strVal val="visible"/>
                                      </p:to>
                                    </p:set>
                                    <p:animEffect transition="in" filter="wipe(left)">
                                      <p:cBhvr>
                                        <p:cTn id="22" dur="2000"/>
                                        <p:tgtEl>
                                          <p:spTgt spid="81924">
                                            <p:oleChartEl type="series"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24" grpId="0" bld="series"/>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304800" y="184810"/>
            <a:ext cx="8551675" cy="5682590"/>
          </a:xfrm>
          <a:prstGeom prst="rect">
            <a:avLst/>
          </a:prstGeom>
          <a:noFill/>
          <a:ln w="9525">
            <a:noFill/>
            <a:miter lim="800000"/>
            <a:headEnd/>
            <a:tailEnd/>
          </a:ln>
        </p:spPr>
      </p:pic>
      <p:sp>
        <p:nvSpPr>
          <p:cNvPr id="41987" name="Rectangle 3"/>
          <p:cNvSpPr>
            <a:spLocks noChangeArrowheads="1"/>
          </p:cNvSpPr>
          <p:nvPr/>
        </p:nvSpPr>
        <p:spPr bwMode="auto">
          <a:xfrm>
            <a:off x="914400" y="5915025"/>
            <a:ext cx="7239000" cy="646331"/>
          </a:xfrm>
          <a:prstGeom prst="rect">
            <a:avLst/>
          </a:prstGeom>
          <a:noFill/>
          <a:ln w="9525">
            <a:noFill/>
            <a:miter lim="800000"/>
            <a:headEnd/>
            <a:tailEnd/>
          </a:ln>
        </p:spPr>
        <p:txBody>
          <a:bodyPr wrap="square">
            <a:spAutoFit/>
          </a:bodyPr>
          <a:lstStyle/>
          <a:p>
            <a:r>
              <a:rPr lang="en-US" dirty="0">
                <a:latin typeface="Arial" pitchFamily="34" charset="0"/>
              </a:rPr>
              <a:t>Source: Thomas </a:t>
            </a:r>
            <a:r>
              <a:rPr lang="en-US" dirty="0" err="1">
                <a:latin typeface="Arial" pitchFamily="34" charset="0"/>
              </a:rPr>
              <a:t>Philippon</a:t>
            </a:r>
            <a:r>
              <a:rPr lang="en-US" dirty="0">
                <a:latin typeface="Arial" pitchFamily="34" charset="0"/>
              </a:rPr>
              <a:t> and </a:t>
            </a:r>
            <a:r>
              <a:rPr lang="en-US" dirty="0" err="1">
                <a:latin typeface="Arial" pitchFamily="34" charset="0"/>
              </a:rPr>
              <a:t>Ariell</a:t>
            </a:r>
            <a:r>
              <a:rPr lang="en-US" dirty="0">
                <a:latin typeface="Arial" pitchFamily="34" charset="0"/>
              </a:rPr>
              <a:t> </a:t>
            </a:r>
            <a:r>
              <a:rPr lang="en-US" dirty="0" err="1">
                <a:latin typeface="Arial" pitchFamily="34" charset="0"/>
              </a:rPr>
              <a:t>Reshef</a:t>
            </a:r>
            <a:r>
              <a:rPr lang="en-US" dirty="0">
                <a:latin typeface="Arial" pitchFamily="34" charset="0"/>
              </a:rPr>
              <a:t>, “Wages and Human Capital in the U.S. Financial Industry: 1909-2006,December 2008</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219340" y="457200"/>
            <a:ext cx="8696060" cy="5785039"/>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1676400" y="228600"/>
            <a:ext cx="5753100" cy="361950"/>
          </a:xfrm>
          <a:prstGeom prst="rect">
            <a:avLst/>
          </a:prstGeom>
          <a:noFill/>
          <a:ln w="9525">
            <a:noFill/>
            <a:miter lim="800000"/>
            <a:headEnd/>
            <a:tailEnd/>
          </a:ln>
        </p:spPr>
      </p:pic>
      <p:pic>
        <p:nvPicPr>
          <p:cNvPr id="77828" name="Picture 4"/>
          <p:cNvPicPr>
            <a:picLocks noChangeAspect="1" noChangeArrowheads="1"/>
          </p:cNvPicPr>
          <p:nvPr/>
        </p:nvPicPr>
        <p:blipFill>
          <a:blip r:embed="rId5" cstate="print"/>
          <a:srcRect/>
          <a:stretch>
            <a:fillRect/>
          </a:stretch>
        </p:blipFill>
        <p:spPr bwMode="auto">
          <a:xfrm>
            <a:off x="228600" y="6172200"/>
            <a:ext cx="8691418" cy="631755"/>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xecutive pay"/>
          <p:cNvPicPr>
            <a:picLocks noChangeAspect="1" noChangeArrowheads="1"/>
          </p:cNvPicPr>
          <p:nvPr/>
        </p:nvPicPr>
        <p:blipFill>
          <a:blip r:embed="rId3" cstate="print"/>
          <a:srcRect/>
          <a:stretch>
            <a:fillRect/>
          </a:stretch>
        </p:blipFill>
        <p:spPr bwMode="auto">
          <a:xfrm>
            <a:off x="152400" y="152400"/>
            <a:ext cx="8763000" cy="64230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Globe</Template>
  <TotalTime>21878</TotalTime>
  <Words>1032</Words>
  <Application>Microsoft Office PowerPoint</Application>
  <PresentationFormat>On-screen Show (4:3)</PresentationFormat>
  <Paragraphs>159</Paragraphs>
  <Slides>36</Slides>
  <Notes>32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Globe</vt:lpstr>
      <vt:lpstr>Chart</vt:lpstr>
      <vt:lpstr>Microsoft Office Excel Chart</vt:lpstr>
      <vt:lpstr>Microsoft Graph Chart</vt:lpstr>
      <vt:lpstr>Slide 1</vt:lpstr>
      <vt:lpstr>Slide 2</vt:lpstr>
      <vt:lpstr>Slide 3</vt:lpstr>
      <vt:lpstr>Top 1 %’s Share (Excl. Capital Gains)</vt:lpstr>
      <vt:lpstr>Slide 5</vt:lpstr>
      <vt:lpstr>Declining Progressivity at the Top</vt:lpstr>
      <vt:lpstr>Slide 7</vt:lpstr>
      <vt:lpstr>Slide 8</vt:lpstr>
      <vt:lpstr>Slide 9</vt:lpstr>
      <vt:lpstr>Slide 10</vt:lpstr>
      <vt:lpstr>Slide 11</vt:lpstr>
      <vt:lpstr>Slide 12</vt:lpstr>
      <vt:lpstr>“Unequal Polarization,” 1975-2010</vt:lpstr>
      <vt:lpstr>Actual vs. Ethical Inequality (ISSP 1999)</vt:lpstr>
      <vt:lpstr>Slide 15</vt:lpstr>
      <vt:lpstr>Slide 16</vt:lpstr>
      <vt:lpstr>Slide 17</vt:lpstr>
      <vt:lpstr>Slide 18</vt:lpstr>
      <vt:lpstr>Supplemental Slides</vt:lpstr>
      <vt:lpstr>Slide 20</vt:lpstr>
      <vt:lpstr>Slide 21</vt:lpstr>
      <vt:lpstr>Slide 22</vt:lpstr>
      <vt:lpstr>Slide 23</vt:lpstr>
      <vt:lpstr>Slide 24</vt:lpstr>
      <vt:lpstr>Slide 25</vt:lpstr>
      <vt:lpstr>The Rise of the Top 1%, 1960-2006</vt:lpstr>
      <vt:lpstr>The Top 1%* in Affluent Democracies * excluding capital gains</vt:lpstr>
      <vt:lpstr>Slide 28</vt:lpstr>
      <vt:lpstr>“Unequal Polarization,” early 1970s-early 2000s</vt:lpstr>
      <vt:lpstr>Declining Redistribution</vt:lpstr>
      <vt:lpstr>Declining Progressivity at the Top</vt:lpstr>
      <vt:lpstr>Slide 32</vt:lpstr>
      <vt:lpstr>Contacting by Democratic Party</vt:lpstr>
      <vt:lpstr>Slide 34</vt:lpstr>
      <vt:lpstr>Slide 35</vt:lpstr>
      <vt:lpstr>Support for Redistribution vs. Security (Information Given About Current Distribution of Income) </vt:lpstr>
    </vt:vector>
  </TitlesOfParts>
  <Company>Yale University, Dept. of Political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Education Different? America’s Public-Private Social Welfare System and the Comparative Politics of U.S. Education Policy</dc:title>
  <dc:creator>JHACKER</dc:creator>
  <cp:lastModifiedBy>Jacob Hacker</cp:lastModifiedBy>
  <cp:revision>183</cp:revision>
  <dcterms:created xsi:type="dcterms:W3CDTF">2003-04-02T19:28:31Z</dcterms:created>
  <dcterms:modified xsi:type="dcterms:W3CDTF">2011-10-27T13:07:35Z</dcterms:modified>
</cp:coreProperties>
</file>